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Ex4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99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30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19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20" r:id="rId62"/>
    <p:sldId id="321" r:id="rId63"/>
    <p:sldId id="322" r:id="rId64"/>
    <p:sldId id="323" r:id="rId65"/>
    <p:sldId id="324" r:id="rId66"/>
    <p:sldId id="325" r:id="rId67"/>
    <p:sldId id="259" r:id="rId68"/>
    <p:sldId id="362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6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70" r:id="rId107"/>
    <p:sldId id="369" r:id="rId108"/>
    <p:sldId id="372" r:id="rId109"/>
    <p:sldId id="365" r:id="rId110"/>
    <p:sldId id="371" r:id="rId111"/>
    <p:sldId id="366" r:id="rId112"/>
    <p:sldId id="373" r:id="rId113"/>
    <p:sldId id="367" r:id="rId114"/>
    <p:sldId id="368" r:id="rId115"/>
    <p:sldId id="374" r:id="rId116"/>
    <p:sldId id="375" r:id="rId117"/>
    <p:sldId id="376" r:id="rId118"/>
    <p:sldId id="377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C4A7BF-2E21-4DD7-B822-0D683516F2C1}">
          <p14:sldIdLst>
            <p14:sldId id="256"/>
            <p14:sldId id="258"/>
            <p14:sldId id="257"/>
            <p14:sldId id="299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30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19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20"/>
            <p14:sldId id="321"/>
            <p14:sldId id="322"/>
            <p14:sldId id="323"/>
            <p14:sldId id="324"/>
            <p14:sldId id="325"/>
            <p14:sldId id="259"/>
            <p14:sldId id="362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6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70"/>
            <p14:sldId id="369"/>
            <p14:sldId id="372"/>
            <p14:sldId id="365"/>
            <p14:sldId id="371"/>
            <p14:sldId id="366"/>
            <p14:sldId id="373"/>
            <p14:sldId id="367"/>
            <p14:sldId id="368"/>
            <p14:sldId id="374"/>
            <p14:sldId id="375"/>
            <p14:sldId id="376"/>
            <p14:sldId id="3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wanju\Desktop\Lung%20Imaging\LAPD_Analysis\linreg_analysis\linreg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wanju\Desktop\Lung%20Imaging\LAPD_Analysis\linreg_analysis\linreg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wanju\Desktop\Lung%20Imaging\LAPD_Analysis\linreg_analysis\linreg.xlsx" TargetMode="External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wanju\Desktop\Lung%20Imaging\LAPD_Analysis\linreg_analysis\linreg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Graphics!$A$1:$A$54</cx:f>
        <cx:lvl ptCount="54" formatCode="General">
          <cx:pt idx="0">0.20000000811224466</cx:pt>
          <cx:pt idx="1">0.017857143575224957</cx:pt>
          <cx:pt idx="2">0.0024154588038493856</cx:pt>
          <cx:pt idx="3">0.19999992966361474</cx:pt>
          <cx:pt idx="4">0.018181814592936746</cx:pt>
          <cx:pt idx="5">0.0025252531623796027</cx:pt>
          <cx:pt idx="6">0.20000000000000023</cx:pt>
          <cx:pt idx="7">0.017857140636906424</cx:pt>
          <cx:pt idx="8">0.0033004551683633505</cx:pt>
          <cx:pt idx="9">0.1999999833873638</cx:pt>
          <cx:pt idx="10">0.018518518026806752</cx:pt>
          <cx:pt idx="11">0.0024272535491575201</cx:pt>
          <cx:pt idx="12">0.19999998360305424</cx:pt>
          <cx:pt idx="13">0.018181816837754435</cx:pt>
          <cx:pt idx="14">0.0021505374188233732</cx:pt>
          <cx:pt idx="15">0.19999996494552705</cx:pt>
          <cx:pt idx="16">0.018867924828121982</cx:pt>
          <cx:pt idx="17">0.0025906733519125724</cx:pt>
          <cx:pt idx="18">0.19999997766440211</cx:pt>
          <cx:pt idx="19">0.017857142247427363</cx:pt>
          <cx:pt idx="20">0.0025510203891771555</cx:pt>
          <cx:pt idx="21">0.20000000000000001</cx:pt>
          <cx:pt idx="22">0.018181822065198583</cx:pt>
          <cx:pt idx="23">0.0026455027537002221</cx:pt>
          <cx:pt idx="24">0.19999998932394489</cx:pt>
          <cx:pt idx="25">-0.023368563078069993</cx:pt>
          <cx:pt idx="26">-0.0021886529539072966</cx:pt>
          <cx:pt idx="27">0.19999999999999946</cx:pt>
          <cx:pt idx="28">0.018518517647954796</cx:pt>
          <cx:pt idx="29">0.0027624310933208962</cx:pt>
          <cx:pt idx="30">0.20000002901372618</cx:pt>
          <cx:pt idx="31">0.018518518959257779</cx:pt>
          <cx:pt idx="32">0.0023529413626457423</cx:pt>
          <cx:pt idx="33">0.2000000450487332</cx:pt>
          <cx:pt idx="34">0.017857140269646982</cx:pt>
          <cx:pt idx="35">0.0023752969312761324</cx:pt>
          <cx:pt idx="36">0.20000004223783407</cx:pt>
          <cx:pt idx="37">0.018867927180430556</cx:pt>
          <cx:pt idx="38">0.0024752496018832677</cx:pt>
          <cx:pt idx="39">0.2000000209461337</cx:pt>
          <cx:pt idx="40">0.019230769137272553</cx:pt>
          <cx:pt idx="41">0.0020618554179072462</cx:pt>
          <cx:pt idx="42">0.20000000576787552</cx:pt>
          <cx:pt idx="43">0.019230769848798877</cx:pt>
          <cx:pt idx="44">0.003571428460437058</cx:pt>
          <cx:pt idx="45">0.20000000000000001</cx:pt>
          <cx:pt idx="46">-0.0035020313529517998</cx:pt>
          <cx:pt idx="47">-0.023875306029426033</cx:pt>
          <cx:pt idx="48">0.19999999586544814</cx:pt>
          <cx:pt idx="49">0.018518520515633307</cx:pt>
          <cx:pt idx="50">0.0039682541389385257</cx:pt>
          <cx:pt idx="51">0.19999998572808456</cx:pt>
          <cx:pt idx="52">0.018181815687926629</cx:pt>
          <cx:pt idx="53">0.0027397269621938464</cx:pt>
        </cx:lvl>
      </cx:numDim>
    </cx:data>
  </cx:chartData>
  <cx:chart>
    <cx:title pos="t" align="ctr" overlay="0">
      <cx:tx>
        <cx:txData>
          <cx:v>Overall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Overall</a:t>
          </a:r>
        </a:p>
      </cx:txPr>
    </cx:title>
    <cx:plotArea>
      <cx:plotAreaRegion>
        <cx:series layoutId="boxWhisker" uniqueId="{ED9589B8-217D-4AF2-9845-41F588F9532A}"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</cx:axis>
      <cx:axis id="1">
        <cx:valScaling/>
        <cx:majorGridlines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Graphics!$B$1:$B$18</cx:f>
        <cx:lvl ptCount="18" formatCode="General">
          <cx:pt idx="0">0.20000000811224466</cx:pt>
          <cx:pt idx="1">0.19999992966361474</cx:pt>
          <cx:pt idx="2">0.20000000000000023</cx:pt>
          <cx:pt idx="3">0.1999999833873638</cx:pt>
          <cx:pt idx="4">0.19999998360305424</cx:pt>
          <cx:pt idx="5">0.19999996494552705</cx:pt>
          <cx:pt idx="6">0.19999997766440211</cx:pt>
          <cx:pt idx="7">0.20000000000000001</cx:pt>
          <cx:pt idx="8">0.19999998932394489</cx:pt>
          <cx:pt idx="9">0.19999999999999946</cx:pt>
          <cx:pt idx="10">0.20000002901372618</cx:pt>
          <cx:pt idx="11">0.2000000450487332</cx:pt>
          <cx:pt idx="12">0.20000004223783407</cx:pt>
          <cx:pt idx="13">0.2000000209461337</cx:pt>
          <cx:pt idx="14">0.20000000576787552</cx:pt>
          <cx:pt idx="15">0.20000000000000001</cx:pt>
          <cx:pt idx="16">0.19999999586544814</cx:pt>
          <cx:pt idx="17">0.19999998572808456</cx:pt>
        </cx:lvl>
      </cx:numDim>
    </cx:data>
  </cx:chartData>
  <cx:chart>
    <cx:title pos="t" align="ctr" overlay="0">
      <cx:tx>
        <cx:txData>
          <cx:v>Lobe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Lobe</a:t>
          </a:r>
        </a:p>
      </cx:txPr>
    </cx:title>
    <cx:plotArea>
      <cx:plotAreaRegion>
        <cx:series layoutId="boxWhisker" uniqueId="{D06C8A08-D45B-44F1-AC4E-2855BAC22D2D}"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</cx:axis>
      <cx:axis id="1">
        <cx:valScaling/>
        <cx:majorGridlines/>
        <cx:tickLabels/>
      </cx:axis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Graphics!$C$1:$C$18</cx:f>
        <cx:lvl ptCount="18" formatCode="General">
          <cx:pt idx="0">0.017857143575224957</cx:pt>
          <cx:pt idx="1">0.018181814592936746</cx:pt>
          <cx:pt idx="2">0.017857140636906424</cx:pt>
          <cx:pt idx="3">0.018518518026806752</cx:pt>
          <cx:pt idx="4">0.018181816837754435</cx:pt>
          <cx:pt idx="5">0.018867924828121982</cx:pt>
          <cx:pt idx="6">0.017857142247427363</cx:pt>
          <cx:pt idx="7">0.018181822065198583</cx:pt>
          <cx:pt idx="8">-0.023368563078069993</cx:pt>
          <cx:pt idx="9">0.018518517647954796</cx:pt>
          <cx:pt idx="10">0.018518518959257779</cx:pt>
          <cx:pt idx="11">0.017857140269646982</cx:pt>
          <cx:pt idx="12">0.018867927180430556</cx:pt>
          <cx:pt idx="13">0.019230769137272553</cx:pt>
          <cx:pt idx="14">0.019230769848798877</cx:pt>
          <cx:pt idx="15">-0.0035020313529517998</cx:pt>
          <cx:pt idx="16">0.018518520515633307</cx:pt>
          <cx:pt idx="17">0.018181815687926629</cx:pt>
        </cx:lvl>
      </cx:numDim>
    </cx:data>
  </cx:chartData>
  <cx:chart>
    <cx:title pos="t" align="ctr" overlay="0">
      <cx:tx>
        <cx:txData>
          <cx:v>Sublobe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Sublobe</a:t>
          </a:r>
        </a:p>
      </cx:txPr>
    </cx:title>
    <cx:plotArea>
      <cx:plotAreaRegion>
        <cx:series layoutId="boxWhisker" uniqueId="{55613FA9-C2C9-4952-8933-D40045D86B3F}"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</cx:axis>
      <cx:axis id="1">
        <cx:valScaling/>
        <cx:majorGridlines/>
        <cx:tickLabels/>
      </cx:axis>
    </cx:plotArea>
  </cx:chart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Graphics!$D$1:$D$18</cx:f>
        <cx:lvl ptCount="18" formatCode="General">
          <cx:pt idx="0">0.0024154588038493856</cx:pt>
          <cx:pt idx="1">0.0025252531623796027</cx:pt>
          <cx:pt idx="2">0.0033004551683633505</cx:pt>
          <cx:pt idx="3">0.0024272535491575201</cx:pt>
          <cx:pt idx="4">0.0021505374188233732</cx:pt>
          <cx:pt idx="5">0.0025906733519125724</cx:pt>
          <cx:pt idx="6">0.0025510203891771555</cx:pt>
          <cx:pt idx="7">0.0026455027537002221</cx:pt>
          <cx:pt idx="8">-0.0021886529539072966</cx:pt>
          <cx:pt idx="9">0.0027624310933208962</cx:pt>
          <cx:pt idx="10">0.0023529413626457423</cx:pt>
          <cx:pt idx="11">0.0023752969312761324</cx:pt>
          <cx:pt idx="12">0.0024752496018832677</cx:pt>
          <cx:pt idx="13">0.0020618554179072462</cx:pt>
          <cx:pt idx="14">0.003571428460437058</cx:pt>
          <cx:pt idx="15">-0.023875306029426033</cx:pt>
          <cx:pt idx="16">0.0039682541389385257</cx:pt>
          <cx:pt idx="17">0.0027397269621938464</cx:pt>
        </cx:lvl>
      </cx:numDim>
    </cx:data>
  </cx:chartData>
  <cx:chart>
    <cx:title pos="t" align="ctr" overlay="0">
      <cx:tx>
        <cx:txData>
          <cx:v>NearAcini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NearAcini</a:t>
          </a:r>
        </a:p>
      </cx:txPr>
    </cx:title>
    <cx:plotArea>
      <cx:plotAreaRegion>
        <cx:series layoutId="boxWhisker" uniqueId="{692870D7-2D9A-4910-A518-02D1FAC40312}"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934008-988E-4CA6-B2A4-678A7EBA005A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4441685-81AD-48F2-BE15-64F52CEB1EAE}">
      <dgm:prSet/>
      <dgm:spPr/>
      <dgm:t>
        <a:bodyPr/>
        <a:lstStyle/>
        <a:p>
          <a:r>
            <a:rPr lang="en-US" dirty="0"/>
            <a:t>Usually discrepancy happens in Lobe #5</a:t>
          </a:r>
        </a:p>
      </dgm:t>
    </dgm:pt>
    <dgm:pt modelId="{EEA26662-EA47-4E29-82B0-50FDE33036DD}" type="parTrans" cxnId="{918366A4-6E38-4B0F-97F3-0A0B5F042F05}">
      <dgm:prSet/>
      <dgm:spPr/>
      <dgm:t>
        <a:bodyPr/>
        <a:lstStyle/>
        <a:p>
          <a:endParaRPr lang="en-US"/>
        </a:p>
      </dgm:t>
    </dgm:pt>
    <dgm:pt modelId="{80A9DEBC-393B-4852-98D8-CB3A2306E364}" type="sibTrans" cxnId="{918366A4-6E38-4B0F-97F3-0A0B5F042F05}">
      <dgm:prSet/>
      <dgm:spPr/>
      <dgm:t>
        <a:bodyPr/>
        <a:lstStyle/>
        <a:p>
          <a:endParaRPr lang="en-US"/>
        </a:p>
      </dgm:t>
    </dgm:pt>
    <dgm:pt modelId="{0017C9B6-ADA1-452F-9A7C-F87C002FA742}">
      <dgm:prSet/>
      <dgm:spPr/>
      <dgm:t>
        <a:bodyPr/>
        <a:lstStyle/>
        <a:p>
          <a:r>
            <a:rPr lang="en-US"/>
            <a:t>Class 1 are samples whose lobe #5 particles are equally distributed</a:t>
          </a:r>
        </a:p>
      </dgm:t>
    </dgm:pt>
    <dgm:pt modelId="{9A0D4292-E368-4C60-BF12-729E1A7850FF}" type="parTrans" cxnId="{BD9B08DC-4C82-41F6-8082-10D9608A9B6B}">
      <dgm:prSet/>
      <dgm:spPr/>
      <dgm:t>
        <a:bodyPr/>
        <a:lstStyle/>
        <a:p>
          <a:endParaRPr lang="en-US"/>
        </a:p>
      </dgm:t>
    </dgm:pt>
    <dgm:pt modelId="{9DA79B69-4022-4208-A6C6-1FA6F768E1A6}" type="sibTrans" cxnId="{BD9B08DC-4C82-41F6-8082-10D9608A9B6B}">
      <dgm:prSet/>
      <dgm:spPr/>
      <dgm:t>
        <a:bodyPr/>
        <a:lstStyle/>
        <a:p>
          <a:endParaRPr lang="en-US"/>
        </a:p>
      </dgm:t>
    </dgm:pt>
    <dgm:pt modelId="{A36D3ACB-7050-4B17-B8D9-58AD199ECF4B}" type="pres">
      <dgm:prSet presAssocID="{6D934008-988E-4CA6-B2A4-678A7EBA005A}" presName="linear" presStyleCnt="0">
        <dgm:presLayoutVars>
          <dgm:animLvl val="lvl"/>
          <dgm:resizeHandles val="exact"/>
        </dgm:presLayoutVars>
      </dgm:prSet>
      <dgm:spPr/>
    </dgm:pt>
    <dgm:pt modelId="{5A6932EC-C2B2-49D9-BF80-58386A4943C9}" type="pres">
      <dgm:prSet presAssocID="{A4441685-81AD-48F2-BE15-64F52CEB1EA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2508A5D-9018-4A6F-B16A-CEEB2D53DC96}" type="pres">
      <dgm:prSet presAssocID="{80A9DEBC-393B-4852-98D8-CB3A2306E364}" presName="spacer" presStyleCnt="0"/>
      <dgm:spPr/>
    </dgm:pt>
    <dgm:pt modelId="{20CF8256-E20F-4DBD-A134-630BB2B37622}" type="pres">
      <dgm:prSet presAssocID="{0017C9B6-ADA1-452F-9A7C-F87C002FA74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728996A-833F-42B4-A9E3-5618A35B129A}" type="presOf" srcId="{A4441685-81AD-48F2-BE15-64F52CEB1EAE}" destId="{5A6932EC-C2B2-49D9-BF80-58386A4943C9}" srcOrd="0" destOrd="0" presId="urn:microsoft.com/office/officeart/2005/8/layout/vList2"/>
    <dgm:cxn modelId="{37840682-DE8D-4677-86A6-D530992CE831}" type="presOf" srcId="{0017C9B6-ADA1-452F-9A7C-F87C002FA742}" destId="{20CF8256-E20F-4DBD-A134-630BB2B37622}" srcOrd="0" destOrd="0" presId="urn:microsoft.com/office/officeart/2005/8/layout/vList2"/>
    <dgm:cxn modelId="{918366A4-6E38-4B0F-97F3-0A0B5F042F05}" srcId="{6D934008-988E-4CA6-B2A4-678A7EBA005A}" destId="{A4441685-81AD-48F2-BE15-64F52CEB1EAE}" srcOrd="0" destOrd="0" parTransId="{EEA26662-EA47-4E29-82B0-50FDE33036DD}" sibTransId="{80A9DEBC-393B-4852-98D8-CB3A2306E364}"/>
    <dgm:cxn modelId="{C0FEB7C5-1C5A-4073-9159-369ED052850E}" type="presOf" srcId="{6D934008-988E-4CA6-B2A4-678A7EBA005A}" destId="{A36D3ACB-7050-4B17-B8D9-58AD199ECF4B}" srcOrd="0" destOrd="0" presId="urn:microsoft.com/office/officeart/2005/8/layout/vList2"/>
    <dgm:cxn modelId="{BD9B08DC-4C82-41F6-8082-10D9608A9B6B}" srcId="{6D934008-988E-4CA6-B2A4-678A7EBA005A}" destId="{0017C9B6-ADA1-452F-9A7C-F87C002FA742}" srcOrd="1" destOrd="0" parTransId="{9A0D4292-E368-4C60-BF12-729E1A7850FF}" sibTransId="{9DA79B69-4022-4208-A6C6-1FA6F768E1A6}"/>
    <dgm:cxn modelId="{51333919-3363-42BE-98B2-9A1832567D6B}" type="presParOf" srcId="{A36D3ACB-7050-4B17-B8D9-58AD199ECF4B}" destId="{5A6932EC-C2B2-49D9-BF80-58386A4943C9}" srcOrd="0" destOrd="0" presId="urn:microsoft.com/office/officeart/2005/8/layout/vList2"/>
    <dgm:cxn modelId="{5144E3E0-7324-4BF9-808C-AA1BB4509FF9}" type="presParOf" srcId="{A36D3ACB-7050-4B17-B8D9-58AD199ECF4B}" destId="{32508A5D-9018-4A6F-B16A-CEEB2D53DC96}" srcOrd="1" destOrd="0" presId="urn:microsoft.com/office/officeart/2005/8/layout/vList2"/>
    <dgm:cxn modelId="{417123C1-54FD-453E-8982-E711F7A2BEAE}" type="presParOf" srcId="{A36D3ACB-7050-4B17-B8D9-58AD199ECF4B}" destId="{20CF8256-E20F-4DBD-A134-630BB2B3762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C8FA60-4C5B-4819-A071-DB3DB253858D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361AB81-0E10-45E7-BCE1-B7BFF6E8BE1B}">
      <dgm:prSet/>
      <dgm:spPr/>
      <dgm:t>
        <a:bodyPr/>
        <a:lstStyle/>
        <a:p>
          <a:r>
            <a:rPr lang="en-US"/>
            <a:t>Usually discrepancy happens in Lobe #5</a:t>
          </a:r>
        </a:p>
      </dgm:t>
    </dgm:pt>
    <dgm:pt modelId="{FA339C9A-EF54-423D-A8C5-DF076DAC1C7C}" type="parTrans" cxnId="{BE23B7D6-BC27-4E1F-88ED-36474FC962CF}">
      <dgm:prSet/>
      <dgm:spPr/>
      <dgm:t>
        <a:bodyPr/>
        <a:lstStyle/>
        <a:p>
          <a:endParaRPr lang="en-US"/>
        </a:p>
      </dgm:t>
    </dgm:pt>
    <dgm:pt modelId="{B8F55D60-B20D-4E31-880F-B3EF085955E1}" type="sibTrans" cxnId="{BE23B7D6-BC27-4E1F-88ED-36474FC962CF}">
      <dgm:prSet/>
      <dgm:spPr/>
      <dgm:t>
        <a:bodyPr/>
        <a:lstStyle/>
        <a:p>
          <a:endParaRPr lang="en-US"/>
        </a:p>
      </dgm:t>
    </dgm:pt>
    <dgm:pt modelId="{D53634C6-CD17-4588-8C48-632A622E5B13}">
      <dgm:prSet/>
      <dgm:spPr/>
      <dgm:t>
        <a:bodyPr/>
        <a:lstStyle/>
        <a:p>
          <a:r>
            <a:rPr lang="en-US"/>
            <a:t>Class 2 are samples whose lobe #5 particles are scarcely distributed</a:t>
          </a:r>
        </a:p>
      </dgm:t>
    </dgm:pt>
    <dgm:pt modelId="{3F22B55D-4B75-488A-B8DD-FADC257EAB6A}" type="parTrans" cxnId="{F7CA5271-9678-49F1-BBEF-EEE22EF1BD47}">
      <dgm:prSet/>
      <dgm:spPr/>
      <dgm:t>
        <a:bodyPr/>
        <a:lstStyle/>
        <a:p>
          <a:endParaRPr lang="en-US"/>
        </a:p>
      </dgm:t>
    </dgm:pt>
    <dgm:pt modelId="{140B1AAF-E908-4302-A094-B5298498DDE9}" type="sibTrans" cxnId="{F7CA5271-9678-49F1-BBEF-EEE22EF1BD47}">
      <dgm:prSet/>
      <dgm:spPr/>
      <dgm:t>
        <a:bodyPr/>
        <a:lstStyle/>
        <a:p>
          <a:endParaRPr lang="en-US"/>
        </a:p>
      </dgm:t>
    </dgm:pt>
    <dgm:pt modelId="{683B468B-AE79-48DC-9815-79805ED9B80E}" type="pres">
      <dgm:prSet presAssocID="{E3C8FA60-4C5B-4819-A071-DB3DB253858D}" presName="linear" presStyleCnt="0">
        <dgm:presLayoutVars>
          <dgm:animLvl val="lvl"/>
          <dgm:resizeHandles val="exact"/>
        </dgm:presLayoutVars>
      </dgm:prSet>
      <dgm:spPr/>
    </dgm:pt>
    <dgm:pt modelId="{035B72DE-0763-4989-8987-7DE373679C36}" type="pres">
      <dgm:prSet presAssocID="{E361AB81-0E10-45E7-BCE1-B7BFF6E8BE1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1FF4BAB-3D3D-4B0E-901C-51E52DDF2255}" type="pres">
      <dgm:prSet presAssocID="{B8F55D60-B20D-4E31-880F-B3EF085955E1}" presName="spacer" presStyleCnt="0"/>
      <dgm:spPr/>
    </dgm:pt>
    <dgm:pt modelId="{74F7E836-A870-4D65-8271-DB3A6CE4748B}" type="pres">
      <dgm:prSet presAssocID="{D53634C6-CD17-4588-8C48-632A622E5B1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430FD18-DF7E-47B6-A67F-C17656122D1F}" type="presOf" srcId="{E3C8FA60-4C5B-4819-A071-DB3DB253858D}" destId="{683B468B-AE79-48DC-9815-79805ED9B80E}" srcOrd="0" destOrd="0" presId="urn:microsoft.com/office/officeart/2005/8/layout/vList2"/>
    <dgm:cxn modelId="{F7CA5271-9678-49F1-BBEF-EEE22EF1BD47}" srcId="{E3C8FA60-4C5B-4819-A071-DB3DB253858D}" destId="{D53634C6-CD17-4588-8C48-632A622E5B13}" srcOrd="1" destOrd="0" parTransId="{3F22B55D-4B75-488A-B8DD-FADC257EAB6A}" sibTransId="{140B1AAF-E908-4302-A094-B5298498DDE9}"/>
    <dgm:cxn modelId="{D82FBB78-8768-4E3E-BA94-A72891CBA9D8}" type="presOf" srcId="{D53634C6-CD17-4588-8C48-632A622E5B13}" destId="{74F7E836-A870-4D65-8271-DB3A6CE4748B}" srcOrd="0" destOrd="0" presId="urn:microsoft.com/office/officeart/2005/8/layout/vList2"/>
    <dgm:cxn modelId="{300AECB3-3F22-4220-AE56-9AD4502950C6}" type="presOf" srcId="{E361AB81-0E10-45E7-BCE1-B7BFF6E8BE1B}" destId="{035B72DE-0763-4989-8987-7DE373679C36}" srcOrd="0" destOrd="0" presId="urn:microsoft.com/office/officeart/2005/8/layout/vList2"/>
    <dgm:cxn modelId="{BE23B7D6-BC27-4E1F-88ED-36474FC962CF}" srcId="{E3C8FA60-4C5B-4819-A071-DB3DB253858D}" destId="{E361AB81-0E10-45E7-BCE1-B7BFF6E8BE1B}" srcOrd="0" destOrd="0" parTransId="{FA339C9A-EF54-423D-A8C5-DF076DAC1C7C}" sibTransId="{B8F55D60-B20D-4E31-880F-B3EF085955E1}"/>
    <dgm:cxn modelId="{D77B6F14-0BD2-42AD-B4FC-975FEE080ACE}" type="presParOf" srcId="{683B468B-AE79-48DC-9815-79805ED9B80E}" destId="{035B72DE-0763-4989-8987-7DE373679C36}" srcOrd="0" destOrd="0" presId="urn:microsoft.com/office/officeart/2005/8/layout/vList2"/>
    <dgm:cxn modelId="{56049172-0E5E-4755-AA22-15CEE3E7D191}" type="presParOf" srcId="{683B468B-AE79-48DC-9815-79805ED9B80E}" destId="{71FF4BAB-3D3D-4B0E-901C-51E52DDF2255}" srcOrd="1" destOrd="0" presId="urn:microsoft.com/office/officeart/2005/8/layout/vList2"/>
    <dgm:cxn modelId="{AEAE05DB-FF26-43F2-A68B-A0508838C04B}" type="presParOf" srcId="{683B468B-AE79-48DC-9815-79805ED9B80E}" destId="{74F7E836-A870-4D65-8271-DB3A6CE4748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F61969-1330-4097-B781-493BA1C3B65B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822E948-A590-42F7-888C-8AB01E8B0139}">
      <dgm:prSet/>
      <dgm:spPr/>
      <dgm:t>
        <a:bodyPr/>
        <a:lstStyle/>
        <a:p>
          <a:r>
            <a:rPr lang="en-US"/>
            <a:t>Usually discrepancy happens in Lobe #5</a:t>
          </a:r>
        </a:p>
      </dgm:t>
    </dgm:pt>
    <dgm:pt modelId="{3F4AB8C0-E15A-4EF5-98A6-682D22571016}" type="parTrans" cxnId="{FB4F5CBD-4397-4C0D-A135-E83651899C06}">
      <dgm:prSet/>
      <dgm:spPr/>
      <dgm:t>
        <a:bodyPr/>
        <a:lstStyle/>
        <a:p>
          <a:endParaRPr lang="en-US"/>
        </a:p>
      </dgm:t>
    </dgm:pt>
    <dgm:pt modelId="{3C9F49E4-CFE1-472C-AE06-DF933A21E91D}" type="sibTrans" cxnId="{FB4F5CBD-4397-4C0D-A135-E83651899C06}">
      <dgm:prSet/>
      <dgm:spPr/>
      <dgm:t>
        <a:bodyPr/>
        <a:lstStyle/>
        <a:p>
          <a:endParaRPr lang="en-US"/>
        </a:p>
      </dgm:t>
    </dgm:pt>
    <dgm:pt modelId="{937042A7-F71A-4903-8924-F1EBF8CC17DC}">
      <dgm:prSet/>
      <dgm:spPr/>
      <dgm:t>
        <a:bodyPr/>
        <a:lstStyle/>
        <a:p>
          <a:r>
            <a:rPr lang="en-US"/>
            <a:t>Class 3 are samples whose lobe #5 particles are densely distributed</a:t>
          </a:r>
        </a:p>
      </dgm:t>
    </dgm:pt>
    <dgm:pt modelId="{13DE65E3-AAAC-4D71-97B4-DA998E94A695}" type="parTrans" cxnId="{F78DECD1-CB45-43D3-84C1-9F6F2EB93DB7}">
      <dgm:prSet/>
      <dgm:spPr/>
      <dgm:t>
        <a:bodyPr/>
        <a:lstStyle/>
        <a:p>
          <a:endParaRPr lang="en-US"/>
        </a:p>
      </dgm:t>
    </dgm:pt>
    <dgm:pt modelId="{E04CC646-761C-43DD-9AA2-D7E2B3DDA174}" type="sibTrans" cxnId="{F78DECD1-CB45-43D3-84C1-9F6F2EB93DB7}">
      <dgm:prSet/>
      <dgm:spPr/>
      <dgm:t>
        <a:bodyPr/>
        <a:lstStyle/>
        <a:p>
          <a:endParaRPr lang="en-US"/>
        </a:p>
      </dgm:t>
    </dgm:pt>
    <dgm:pt modelId="{337C9509-BE79-4B44-BF56-31BE767D83BB}" type="pres">
      <dgm:prSet presAssocID="{32F61969-1330-4097-B781-493BA1C3B65B}" presName="linear" presStyleCnt="0">
        <dgm:presLayoutVars>
          <dgm:animLvl val="lvl"/>
          <dgm:resizeHandles val="exact"/>
        </dgm:presLayoutVars>
      </dgm:prSet>
      <dgm:spPr/>
    </dgm:pt>
    <dgm:pt modelId="{F15CDD0F-09DD-4C5D-94E3-E931921A3A3D}" type="pres">
      <dgm:prSet presAssocID="{F822E948-A590-42F7-888C-8AB01E8B013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B32B13F-7908-44C1-B355-69D83227DB91}" type="pres">
      <dgm:prSet presAssocID="{3C9F49E4-CFE1-472C-AE06-DF933A21E91D}" presName="spacer" presStyleCnt="0"/>
      <dgm:spPr/>
    </dgm:pt>
    <dgm:pt modelId="{931570C9-6B3F-43C7-B45C-A0CFBA09F2F5}" type="pres">
      <dgm:prSet presAssocID="{937042A7-F71A-4903-8924-F1EBF8CC17D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BC06E0C-FD88-4275-A125-0E937D1515F2}" type="presOf" srcId="{32F61969-1330-4097-B781-493BA1C3B65B}" destId="{337C9509-BE79-4B44-BF56-31BE767D83BB}" srcOrd="0" destOrd="0" presId="urn:microsoft.com/office/officeart/2005/8/layout/vList2"/>
    <dgm:cxn modelId="{F858B651-1C72-4F07-B569-61CD4115603A}" type="presOf" srcId="{937042A7-F71A-4903-8924-F1EBF8CC17DC}" destId="{931570C9-6B3F-43C7-B45C-A0CFBA09F2F5}" srcOrd="0" destOrd="0" presId="urn:microsoft.com/office/officeart/2005/8/layout/vList2"/>
    <dgm:cxn modelId="{370262A0-1447-425A-A9A9-10E9BCF39BD7}" type="presOf" srcId="{F822E948-A590-42F7-888C-8AB01E8B0139}" destId="{F15CDD0F-09DD-4C5D-94E3-E931921A3A3D}" srcOrd="0" destOrd="0" presId="urn:microsoft.com/office/officeart/2005/8/layout/vList2"/>
    <dgm:cxn modelId="{FB4F5CBD-4397-4C0D-A135-E83651899C06}" srcId="{32F61969-1330-4097-B781-493BA1C3B65B}" destId="{F822E948-A590-42F7-888C-8AB01E8B0139}" srcOrd="0" destOrd="0" parTransId="{3F4AB8C0-E15A-4EF5-98A6-682D22571016}" sibTransId="{3C9F49E4-CFE1-472C-AE06-DF933A21E91D}"/>
    <dgm:cxn modelId="{F78DECD1-CB45-43D3-84C1-9F6F2EB93DB7}" srcId="{32F61969-1330-4097-B781-493BA1C3B65B}" destId="{937042A7-F71A-4903-8924-F1EBF8CC17DC}" srcOrd="1" destOrd="0" parTransId="{13DE65E3-AAAC-4D71-97B4-DA998E94A695}" sibTransId="{E04CC646-761C-43DD-9AA2-D7E2B3DDA174}"/>
    <dgm:cxn modelId="{C8153A1B-A5F7-4BC4-88A4-CC7CA6CC33D0}" type="presParOf" srcId="{337C9509-BE79-4B44-BF56-31BE767D83BB}" destId="{F15CDD0F-09DD-4C5D-94E3-E931921A3A3D}" srcOrd="0" destOrd="0" presId="urn:microsoft.com/office/officeart/2005/8/layout/vList2"/>
    <dgm:cxn modelId="{97D1ED80-629D-4330-B109-173563AC9853}" type="presParOf" srcId="{337C9509-BE79-4B44-BF56-31BE767D83BB}" destId="{3B32B13F-7908-44C1-B355-69D83227DB91}" srcOrd="1" destOrd="0" presId="urn:microsoft.com/office/officeart/2005/8/layout/vList2"/>
    <dgm:cxn modelId="{AFDE2130-09F6-453F-95C4-C5999420C67F}" type="presParOf" srcId="{337C9509-BE79-4B44-BF56-31BE767D83BB}" destId="{931570C9-6B3F-43C7-B45C-A0CFBA09F2F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CE5218-8600-4120-A57D-036FB544D45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46E6F2C-3E4F-4083-B7FE-8D1463EFAF8D}">
      <dgm:prSet/>
      <dgm:spPr/>
      <dgm:t>
        <a:bodyPr/>
        <a:lstStyle/>
        <a:p>
          <a:r>
            <a:rPr lang="en-US"/>
            <a:t>Further Analyze the sample profile to find patterns</a:t>
          </a:r>
        </a:p>
      </dgm:t>
    </dgm:pt>
    <dgm:pt modelId="{CDF67539-59FD-4432-9B52-21E7BE42EEBA}" type="parTrans" cxnId="{FC06879F-E93D-49C9-A2D5-6D76600D9E7D}">
      <dgm:prSet/>
      <dgm:spPr/>
      <dgm:t>
        <a:bodyPr/>
        <a:lstStyle/>
        <a:p>
          <a:endParaRPr lang="en-US"/>
        </a:p>
      </dgm:t>
    </dgm:pt>
    <dgm:pt modelId="{72D9A477-D44B-4FFE-AD51-756CCFC3004D}" type="sibTrans" cxnId="{FC06879F-E93D-49C9-A2D5-6D76600D9E7D}">
      <dgm:prSet/>
      <dgm:spPr/>
      <dgm:t>
        <a:bodyPr/>
        <a:lstStyle/>
        <a:p>
          <a:endParaRPr lang="en-US"/>
        </a:p>
      </dgm:t>
    </dgm:pt>
    <dgm:pt modelId="{2A28D1A8-64C0-4634-B4E2-188C579EB7A6}">
      <dgm:prSet/>
      <dgm:spPr/>
      <dgm:t>
        <a:bodyPr/>
        <a:lstStyle/>
        <a:p>
          <a:r>
            <a:rPr lang="en-US"/>
            <a:t>Literature search about critical lung partition (Lobe, Sub Lobe … ) volume ratio for particle deposition</a:t>
          </a:r>
        </a:p>
      </dgm:t>
    </dgm:pt>
    <dgm:pt modelId="{8B7D665B-0987-4069-871E-9CA28D11EE1E}" type="parTrans" cxnId="{A8BD1CE6-8DB4-4BAE-B3CB-EAF8ADE17487}">
      <dgm:prSet/>
      <dgm:spPr/>
      <dgm:t>
        <a:bodyPr/>
        <a:lstStyle/>
        <a:p>
          <a:endParaRPr lang="en-US"/>
        </a:p>
      </dgm:t>
    </dgm:pt>
    <dgm:pt modelId="{B05C7547-F4B0-4E21-A0CE-7344FC144244}" type="sibTrans" cxnId="{A8BD1CE6-8DB4-4BAE-B3CB-EAF8ADE17487}">
      <dgm:prSet/>
      <dgm:spPr/>
      <dgm:t>
        <a:bodyPr/>
        <a:lstStyle/>
        <a:p>
          <a:endParaRPr lang="en-US"/>
        </a:p>
      </dgm:t>
    </dgm:pt>
    <dgm:pt modelId="{9C3D75E6-6BEF-467D-9D3A-1D0ABAB7244B}">
      <dgm:prSet/>
      <dgm:spPr/>
      <dgm:t>
        <a:bodyPr/>
        <a:lstStyle/>
        <a:p>
          <a:r>
            <a:rPr lang="en-US"/>
            <a:t>Reconstruct the 3D model of the lung and associate it with data analysis</a:t>
          </a:r>
        </a:p>
      </dgm:t>
    </dgm:pt>
    <dgm:pt modelId="{4B530C2D-6FBC-4F92-93F8-26F19BB1C59F}" type="parTrans" cxnId="{54081B97-2DC2-4E08-A457-5A92274B23D9}">
      <dgm:prSet/>
      <dgm:spPr/>
      <dgm:t>
        <a:bodyPr/>
        <a:lstStyle/>
        <a:p>
          <a:endParaRPr lang="en-US"/>
        </a:p>
      </dgm:t>
    </dgm:pt>
    <dgm:pt modelId="{305409C9-AED5-454E-8E50-F9B303D16176}" type="sibTrans" cxnId="{54081B97-2DC2-4E08-A457-5A92274B23D9}">
      <dgm:prSet/>
      <dgm:spPr/>
      <dgm:t>
        <a:bodyPr/>
        <a:lstStyle/>
        <a:p>
          <a:endParaRPr lang="en-US"/>
        </a:p>
      </dgm:t>
    </dgm:pt>
    <dgm:pt modelId="{CA7A4103-437B-40A6-BF05-890AEFA0C54A}" type="pres">
      <dgm:prSet presAssocID="{6CCE5218-8600-4120-A57D-036FB544D452}" presName="linear" presStyleCnt="0">
        <dgm:presLayoutVars>
          <dgm:animLvl val="lvl"/>
          <dgm:resizeHandles val="exact"/>
        </dgm:presLayoutVars>
      </dgm:prSet>
      <dgm:spPr/>
    </dgm:pt>
    <dgm:pt modelId="{EE84830A-FFFB-4F4E-ACB3-46E7985D61A5}" type="pres">
      <dgm:prSet presAssocID="{646E6F2C-3E4F-4083-B7FE-8D1463EFAF8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1BD91E8-6503-435F-B250-5A536E7D0FA9}" type="pres">
      <dgm:prSet presAssocID="{72D9A477-D44B-4FFE-AD51-756CCFC3004D}" presName="spacer" presStyleCnt="0"/>
      <dgm:spPr/>
    </dgm:pt>
    <dgm:pt modelId="{130AA87F-F2CE-4CE4-A07B-E3D809D50C51}" type="pres">
      <dgm:prSet presAssocID="{2A28D1A8-64C0-4634-B4E2-188C579EB7A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D943FFF-50ED-4933-8709-F06746A98DDE}" type="pres">
      <dgm:prSet presAssocID="{B05C7547-F4B0-4E21-A0CE-7344FC144244}" presName="spacer" presStyleCnt="0"/>
      <dgm:spPr/>
    </dgm:pt>
    <dgm:pt modelId="{EDA1ED8D-8147-4DF2-B212-73A80F5B11B8}" type="pres">
      <dgm:prSet presAssocID="{9C3D75E6-6BEF-467D-9D3A-1D0ABAB7244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A77E15D-BB98-4A76-AE4F-0CBB3E6EEF6D}" type="presOf" srcId="{6CCE5218-8600-4120-A57D-036FB544D452}" destId="{CA7A4103-437B-40A6-BF05-890AEFA0C54A}" srcOrd="0" destOrd="0" presId="urn:microsoft.com/office/officeart/2005/8/layout/vList2"/>
    <dgm:cxn modelId="{ED49C076-131C-4926-BA4B-70FE1E6901A5}" type="presOf" srcId="{646E6F2C-3E4F-4083-B7FE-8D1463EFAF8D}" destId="{EE84830A-FFFB-4F4E-ACB3-46E7985D61A5}" srcOrd="0" destOrd="0" presId="urn:microsoft.com/office/officeart/2005/8/layout/vList2"/>
    <dgm:cxn modelId="{54081B97-2DC2-4E08-A457-5A92274B23D9}" srcId="{6CCE5218-8600-4120-A57D-036FB544D452}" destId="{9C3D75E6-6BEF-467D-9D3A-1D0ABAB7244B}" srcOrd="2" destOrd="0" parTransId="{4B530C2D-6FBC-4F92-93F8-26F19BB1C59F}" sibTransId="{305409C9-AED5-454E-8E50-F9B303D16176}"/>
    <dgm:cxn modelId="{FC06879F-E93D-49C9-A2D5-6D76600D9E7D}" srcId="{6CCE5218-8600-4120-A57D-036FB544D452}" destId="{646E6F2C-3E4F-4083-B7FE-8D1463EFAF8D}" srcOrd="0" destOrd="0" parTransId="{CDF67539-59FD-4432-9B52-21E7BE42EEBA}" sibTransId="{72D9A477-D44B-4FFE-AD51-756CCFC3004D}"/>
    <dgm:cxn modelId="{365461B1-819D-4017-8110-08B933C8E54E}" type="presOf" srcId="{2A28D1A8-64C0-4634-B4E2-188C579EB7A6}" destId="{130AA87F-F2CE-4CE4-A07B-E3D809D50C51}" srcOrd="0" destOrd="0" presId="urn:microsoft.com/office/officeart/2005/8/layout/vList2"/>
    <dgm:cxn modelId="{D3D9F9B6-CC94-4960-AA10-1954BF25F9B3}" type="presOf" srcId="{9C3D75E6-6BEF-467D-9D3A-1D0ABAB7244B}" destId="{EDA1ED8D-8147-4DF2-B212-73A80F5B11B8}" srcOrd="0" destOrd="0" presId="urn:microsoft.com/office/officeart/2005/8/layout/vList2"/>
    <dgm:cxn modelId="{A8BD1CE6-8DB4-4BAE-B3CB-EAF8ADE17487}" srcId="{6CCE5218-8600-4120-A57D-036FB544D452}" destId="{2A28D1A8-64C0-4634-B4E2-188C579EB7A6}" srcOrd="1" destOrd="0" parTransId="{8B7D665B-0987-4069-871E-9CA28D11EE1E}" sibTransId="{B05C7547-F4B0-4E21-A0CE-7344FC144244}"/>
    <dgm:cxn modelId="{47AC5B23-E6B3-4FA5-8442-48CE8EAA6D90}" type="presParOf" srcId="{CA7A4103-437B-40A6-BF05-890AEFA0C54A}" destId="{EE84830A-FFFB-4F4E-ACB3-46E7985D61A5}" srcOrd="0" destOrd="0" presId="urn:microsoft.com/office/officeart/2005/8/layout/vList2"/>
    <dgm:cxn modelId="{70007EDE-5114-4863-9E7A-CE8D7E3E7D67}" type="presParOf" srcId="{CA7A4103-437B-40A6-BF05-890AEFA0C54A}" destId="{11BD91E8-6503-435F-B250-5A536E7D0FA9}" srcOrd="1" destOrd="0" presId="urn:microsoft.com/office/officeart/2005/8/layout/vList2"/>
    <dgm:cxn modelId="{DAF09E7B-A742-4127-8F50-823A6D774FB0}" type="presParOf" srcId="{CA7A4103-437B-40A6-BF05-890AEFA0C54A}" destId="{130AA87F-F2CE-4CE4-A07B-E3D809D50C51}" srcOrd="2" destOrd="0" presId="urn:microsoft.com/office/officeart/2005/8/layout/vList2"/>
    <dgm:cxn modelId="{3C4A8971-0EB4-4E6C-95ED-6C7DC004C9DF}" type="presParOf" srcId="{CA7A4103-437B-40A6-BF05-890AEFA0C54A}" destId="{CD943FFF-50ED-4933-8709-F06746A98DDE}" srcOrd="3" destOrd="0" presId="urn:microsoft.com/office/officeart/2005/8/layout/vList2"/>
    <dgm:cxn modelId="{4C7AF475-DF26-4A40-90C7-A0962CDE4F40}" type="presParOf" srcId="{CA7A4103-437B-40A6-BF05-890AEFA0C54A}" destId="{EDA1ED8D-8147-4DF2-B212-73A80F5B11B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932EC-C2B2-49D9-BF80-58386A4943C9}">
      <dsp:nvSpPr>
        <dsp:cNvPr id="0" name=""/>
        <dsp:cNvSpPr/>
      </dsp:nvSpPr>
      <dsp:spPr>
        <a:xfrm>
          <a:off x="0" y="188443"/>
          <a:ext cx="6513603" cy="268514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Usually discrepancy happens in Lobe #5</a:t>
          </a:r>
        </a:p>
      </dsp:txBody>
      <dsp:txXfrm>
        <a:off x="131078" y="319521"/>
        <a:ext cx="6251447" cy="2422993"/>
      </dsp:txXfrm>
    </dsp:sp>
    <dsp:sp modelId="{20CF8256-E20F-4DBD-A134-630BB2B37622}">
      <dsp:nvSpPr>
        <dsp:cNvPr id="0" name=""/>
        <dsp:cNvSpPr/>
      </dsp:nvSpPr>
      <dsp:spPr>
        <a:xfrm>
          <a:off x="0" y="3011833"/>
          <a:ext cx="6513603" cy="2685149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Class 1 are samples whose lobe #5 particles are equally distributed</a:t>
          </a:r>
        </a:p>
      </dsp:txBody>
      <dsp:txXfrm>
        <a:off x="131078" y="3142911"/>
        <a:ext cx="6251447" cy="2422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B72DE-0763-4989-8987-7DE373679C36}">
      <dsp:nvSpPr>
        <dsp:cNvPr id="0" name=""/>
        <dsp:cNvSpPr/>
      </dsp:nvSpPr>
      <dsp:spPr>
        <a:xfrm>
          <a:off x="0" y="188443"/>
          <a:ext cx="6513603" cy="268514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Usually discrepancy happens in Lobe #5</a:t>
          </a:r>
        </a:p>
      </dsp:txBody>
      <dsp:txXfrm>
        <a:off x="131078" y="319521"/>
        <a:ext cx="6251447" cy="2422993"/>
      </dsp:txXfrm>
    </dsp:sp>
    <dsp:sp modelId="{74F7E836-A870-4D65-8271-DB3A6CE4748B}">
      <dsp:nvSpPr>
        <dsp:cNvPr id="0" name=""/>
        <dsp:cNvSpPr/>
      </dsp:nvSpPr>
      <dsp:spPr>
        <a:xfrm>
          <a:off x="0" y="3011833"/>
          <a:ext cx="6513603" cy="2685149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Class 2 are samples whose lobe #5 particles are scarcely distributed</a:t>
          </a:r>
        </a:p>
      </dsp:txBody>
      <dsp:txXfrm>
        <a:off x="131078" y="3142911"/>
        <a:ext cx="6251447" cy="24229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5CDD0F-09DD-4C5D-94E3-E931921A3A3D}">
      <dsp:nvSpPr>
        <dsp:cNvPr id="0" name=""/>
        <dsp:cNvSpPr/>
      </dsp:nvSpPr>
      <dsp:spPr>
        <a:xfrm>
          <a:off x="0" y="188443"/>
          <a:ext cx="6513603" cy="26851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Usually discrepancy happens in Lobe #5</a:t>
          </a:r>
        </a:p>
      </dsp:txBody>
      <dsp:txXfrm>
        <a:off x="131078" y="319521"/>
        <a:ext cx="6251447" cy="2422993"/>
      </dsp:txXfrm>
    </dsp:sp>
    <dsp:sp modelId="{931570C9-6B3F-43C7-B45C-A0CFBA09F2F5}">
      <dsp:nvSpPr>
        <dsp:cNvPr id="0" name=""/>
        <dsp:cNvSpPr/>
      </dsp:nvSpPr>
      <dsp:spPr>
        <a:xfrm>
          <a:off x="0" y="3011833"/>
          <a:ext cx="6513603" cy="268514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Class 3 are samples whose lobe #5 particles are densely distributed</a:t>
          </a:r>
        </a:p>
      </dsp:txBody>
      <dsp:txXfrm>
        <a:off x="131078" y="3142911"/>
        <a:ext cx="6251447" cy="24229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4830A-FFFB-4F4E-ACB3-46E7985D61A5}">
      <dsp:nvSpPr>
        <dsp:cNvPr id="0" name=""/>
        <dsp:cNvSpPr/>
      </dsp:nvSpPr>
      <dsp:spPr>
        <a:xfrm>
          <a:off x="0" y="78612"/>
          <a:ext cx="6513603" cy="184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Further Analyze the sample profile to find patterns</a:t>
          </a:r>
        </a:p>
      </dsp:txBody>
      <dsp:txXfrm>
        <a:off x="90116" y="168728"/>
        <a:ext cx="6333371" cy="1665808"/>
      </dsp:txXfrm>
    </dsp:sp>
    <dsp:sp modelId="{130AA87F-F2CE-4CE4-A07B-E3D809D50C51}">
      <dsp:nvSpPr>
        <dsp:cNvPr id="0" name=""/>
        <dsp:cNvSpPr/>
      </dsp:nvSpPr>
      <dsp:spPr>
        <a:xfrm>
          <a:off x="0" y="2019692"/>
          <a:ext cx="6513603" cy="18460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Literature search about critical lung partition (Lobe, Sub Lobe … ) volume ratio for particle deposition</a:t>
          </a:r>
        </a:p>
      </dsp:txBody>
      <dsp:txXfrm>
        <a:off x="90116" y="2109808"/>
        <a:ext cx="6333371" cy="1665808"/>
      </dsp:txXfrm>
    </dsp:sp>
    <dsp:sp modelId="{EDA1ED8D-8147-4DF2-B212-73A80F5B11B8}">
      <dsp:nvSpPr>
        <dsp:cNvPr id="0" name=""/>
        <dsp:cNvSpPr/>
      </dsp:nvSpPr>
      <dsp:spPr>
        <a:xfrm>
          <a:off x="0" y="3960773"/>
          <a:ext cx="6513603" cy="18460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Reconstruct the 3D model of the lung and associate it with data analysis</a:t>
          </a:r>
        </a:p>
      </dsp:txBody>
      <dsp:txXfrm>
        <a:off x="90116" y="4050889"/>
        <a:ext cx="6333371" cy="1665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467F6-4D2F-43C8-B8DB-2D5EC2FB0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8BDC2-89DB-45B5-8392-A5B072E16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0E3D2-2A69-4149-AA97-8287A757B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3BA9B-B577-4441-B6DF-356B91F7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1B526-BF51-4E76-82B8-CF2DAC16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28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DE2C1-4DB0-49D6-BC59-ECDC0198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F2574-2E8E-4012-8375-817208308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93C08-92FF-4DE6-9109-33D494B96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F6AF5-3ADD-4B33-9888-764A8C719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10D35-9420-4FCD-9894-E5D7338E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53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7F075C-A8D0-40FB-9E38-D9882716B7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E808EC-4BBC-4A3A-97DD-F73E2E356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B3649-6C18-4199-A551-C9EA84B1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B1A06-E6CD-4063-96F8-CDB416910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75664-7136-4B71-A5AF-F19CEC57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18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8A99B-C670-4C97-9489-3F89C529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DF4A4-4339-42D4-9923-BE96C562C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5198A-3C48-414F-B9AB-1A0E41A2B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00F6F-FB18-4651-8E18-33C73A91F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F5C81-A611-4392-8FDF-3561B72C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74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28871-5DB0-4664-8300-AFA3E60E5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FEE5D-9AE8-469E-A220-B305AA576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B645B-FBAC-4236-B241-F31E46AE4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F49D8-951F-40D1-9668-18AE1EC7E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FBEFA-71C8-4692-99C0-DF15C927B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18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63AF5-FEBE-4C8F-A6A4-1F96EFA2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32A8E-CAE3-4AE2-BE6A-ADE8E3F9D3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2F8D1A-D02C-4AC8-AB10-CEC003E846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246F7-3605-47ED-8A4D-14B41C2BF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CD548-2928-47CA-B3E6-AD9683073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6EC27-EA0E-4F5C-86E5-4DF230B9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01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94B50-0A6A-47BE-9806-E94E54C62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0E051-85E6-4429-86C7-2A4B0B95F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27CC5-DBB0-4FA7-A1B6-987D4EE06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53F031-6A95-44E4-9EAD-8CC0A2D145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F9B665-0494-4D21-9D38-868EBF7841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A36FA2-BA34-4AD2-A49C-3B0476A98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483060-08F7-475A-999A-B44F7DE9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1083CC-8677-45B8-8D96-035F400B2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775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14C8E-9DF3-4778-AEF8-31430DDF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2DDD0F-14FF-45E4-A0AB-59A1FCBF3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BB2C-6723-4921-89CB-C26D78E2E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9E96E-6989-4857-9B91-664C6EE92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640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985366-EA8C-4A80-B682-A9D3312AE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76FD7-3EF9-4616-BD8F-875F93682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313E9-8B06-46AC-9352-C55768214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81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B748E-11B5-48BC-8091-19FA08EE7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BC175-B777-4DA9-BB5D-AD2A44865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BD0FB-CD9C-4527-98D6-296C9EEBF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19C8A-FF53-4BA4-B03E-7DBE5597C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36145-7D4D-4551-9275-01A0B4D82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A9B79-6B84-4B74-99CF-705B014B1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09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E0EE-2770-4716-A672-A9365D901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584CBE-E830-4753-BC85-22EDC7231E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395A14-6290-4572-95FC-6F3D7FDDE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52987-4F00-465B-A46C-9ECEF1F7B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772673-554B-41D1-BD03-3BD688EB1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9EE4A-DBE9-44C7-A621-FFEEB6210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26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6AF216-6CF1-421F-8294-C2AD4EE9D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633B7-2DBA-42C3-9A7D-E076A9AE4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BD7C7-FC7B-4EC4-BB2B-041C527702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87019-D9DD-45A2-AAD2-9E385695E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46B19-D9CA-4F60-94C5-28DC12F2C4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96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6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hyperlink" Target="https://nebraska.ecn.uiowa.edu:447/v3/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microsoft.com/office/2014/relationships/chartEx" Target="../charts/chartEx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FC708-6573-46EE-AC84-705EBA3A9C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257" y="965198"/>
            <a:ext cx="6766078" cy="4927601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Aerosol Particle Deposition Analysis</a:t>
            </a:r>
            <a:br>
              <a:rPr lang="en-US" dirty="0"/>
            </a:br>
            <a:r>
              <a:rPr lang="en-US" sz="3200" dirty="0">
                <a:solidFill>
                  <a:srgbClr val="FFFFFF"/>
                </a:solidFill>
              </a:rPr>
              <a:t>Using LAPD Dataset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70CC54-B151-4889-991B-282B72E54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4570" y="965199"/>
            <a:ext cx="3093963" cy="4927602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</a:rPr>
              <a:t>Wanjun Gu</a:t>
            </a:r>
          </a:p>
          <a:p>
            <a:pPr algn="l"/>
            <a:r>
              <a:rPr lang="en-US" sz="2000" dirty="0">
                <a:solidFill>
                  <a:srgbClr val="FFFFFF"/>
                </a:solidFill>
              </a:rPr>
              <a:t>Chantal </a:t>
            </a:r>
            <a:r>
              <a:rPr lang="en-US" sz="2000" dirty="0" err="1">
                <a:solidFill>
                  <a:srgbClr val="FFFFFF"/>
                </a:solidFill>
              </a:rPr>
              <a:t>Darquenne</a:t>
            </a:r>
            <a:r>
              <a:rPr lang="en-US" sz="2000" dirty="0">
                <a:solidFill>
                  <a:srgbClr val="FFFFFF"/>
                </a:solidFill>
              </a:rPr>
              <a:t> Lab</a:t>
            </a:r>
          </a:p>
          <a:p>
            <a:pPr algn="l"/>
            <a:r>
              <a:rPr lang="en-US" sz="2000" dirty="0">
                <a:solidFill>
                  <a:srgbClr val="FFFFFF"/>
                </a:solidFill>
              </a:rPr>
              <a:t>UCSD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505464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6_LobesDeposition">
            <a:extLst>
              <a:ext uri="{FF2B5EF4-FFF2-40B4-BE49-F238E27FC236}">
                <a16:creationId xmlns:a16="http://schemas.microsoft.com/office/drawing/2014/main" id="{F5D628B6-7C54-42B6-BB38-AE83531D2B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91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3_SublobesDeposition.csv">
            <a:extLst>
              <a:ext uri="{FF2B5EF4-FFF2-40B4-BE49-F238E27FC236}">
                <a16:creationId xmlns:a16="http://schemas.microsoft.com/office/drawing/2014/main" id="{68A2E417-2B7F-440B-B321-0A73785D73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69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4_SublobesDeposition.csv">
            <a:extLst>
              <a:ext uri="{FF2B5EF4-FFF2-40B4-BE49-F238E27FC236}">
                <a16:creationId xmlns:a16="http://schemas.microsoft.com/office/drawing/2014/main" id="{29FFF049-E2CB-401B-B0DF-5F916A69C5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50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5_SublobesDeposition.csv">
            <a:extLst>
              <a:ext uri="{FF2B5EF4-FFF2-40B4-BE49-F238E27FC236}">
                <a16:creationId xmlns:a16="http://schemas.microsoft.com/office/drawing/2014/main" id="{9FCC70E3-2570-447E-8CBC-6D202E84AC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28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6_SublobesDeposition.csv">
            <a:extLst>
              <a:ext uri="{FF2B5EF4-FFF2-40B4-BE49-F238E27FC236}">
                <a16:creationId xmlns:a16="http://schemas.microsoft.com/office/drawing/2014/main" id="{A4E8FD57-4699-4787-8A06-0A9B4EA1DF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47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7_SublobesDeposition.csv">
            <a:extLst>
              <a:ext uri="{FF2B5EF4-FFF2-40B4-BE49-F238E27FC236}">
                <a16:creationId xmlns:a16="http://schemas.microsoft.com/office/drawing/2014/main" id="{8648AFD1-7FC0-4CC7-9AD6-5CE0FDDA26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59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8_SublobesDeposition.csv">
            <a:extLst>
              <a:ext uri="{FF2B5EF4-FFF2-40B4-BE49-F238E27FC236}">
                <a16:creationId xmlns:a16="http://schemas.microsoft.com/office/drawing/2014/main" id="{0C299EF2-8E88-4ECF-9567-472CAF40A5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37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07C3E-7EC7-4F5B-A822-E2BD71A2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Class One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8065A3-4347-4350-A510-35FBAE5421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658830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770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9D44B3-491B-4483-B999-7615062BB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90" y="3389680"/>
            <a:ext cx="5252224" cy="3428999"/>
          </a:xfrm>
          <a:prstGeom prst="rect">
            <a:avLst/>
          </a:prstGeom>
        </p:spPr>
      </p:pic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CFB9EE8-7525-4911-BA77-E1B75932B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3" y="-1"/>
            <a:ext cx="4867469" cy="3428999"/>
          </a:xfrm>
          <a:prstGeom prst="rect">
            <a:avLst/>
          </a:prstGeom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FE9E29C-E197-42AE-83B2-C066091BB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89" y="0"/>
            <a:ext cx="5252225" cy="342900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2E336263-47B0-4429-8074-78AC3D9C7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4" y="3428998"/>
            <a:ext cx="4867469" cy="34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60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07C3E-7EC7-4F5B-A822-E2BD71A2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Class Two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C91A7B-6BA2-415A-925D-6459E00721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706266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7341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43C1D9B-D36A-4BBD-B034-465B593D1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701625"/>
            <a:ext cx="5291666" cy="3454749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A327489-53EC-4B57-BC01-B55882773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701625"/>
            <a:ext cx="5291667" cy="345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15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7_LobesDeposition">
            <a:extLst>
              <a:ext uri="{FF2B5EF4-FFF2-40B4-BE49-F238E27FC236}">
                <a16:creationId xmlns:a16="http://schemas.microsoft.com/office/drawing/2014/main" id="{6779A0D2-5FFD-446A-853F-4A5287736E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65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07C3E-7EC7-4F5B-A822-E2BD71A2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Class Three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0AC3B3-71D2-4DCC-A8BD-999473B70E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2451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4425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90386B0-1E0B-4929-ABD5-7EC5FA06B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2277823"/>
            <a:ext cx="3517119" cy="229620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DE9E9D0-2224-40FF-8A16-53A6837DB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2271221"/>
            <a:ext cx="3537345" cy="230941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A937B37-A201-4686-8CAA-FE2AB75C3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2277824"/>
            <a:ext cx="3517120" cy="229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76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07335-C07F-4DCF-A97A-880F5F35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/>
              <a:t>MD files and Sample Profile Analysis</a:t>
            </a:r>
            <a:endParaRPr lang="en-US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C2C449C-2F9A-4113-85AC-BBF4F46576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2755083"/>
              </p:ext>
            </p:extLst>
          </p:nvPr>
        </p:nvGraphicFramePr>
        <p:xfrm>
          <a:off x="1000874" y="2747004"/>
          <a:ext cx="10190251" cy="289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361">
                  <a:extLst>
                    <a:ext uri="{9D8B030D-6E8A-4147-A177-3AD203B41FA5}">
                      <a16:colId xmlns:a16="http://schemas.microsoft.com/office/drawing/2014/main" val="4229391793"/>
                    </a:ext>
                  </a:extLst>
                </a:gridCol>
                <a:gridCol w="7471890">
                  <a:extLst>
                    <a:ext uri="{9D8B030D-6E8A-4147-A177-3AD203B41FA5}">
                      <a16:colId xmlns:a16="http://schemas.microsoft.com/office/drawing/2014/main" val="1117326566"/>
                    </a:ext>
                  </a:extLst>
                </a:gridCol>
              </a:tblGrid>
              <a:tr h="723655">
                <a:tc>
                  <a:txBody>
                    <a:bodyPr/>
                    <a:lstStyle/>
                    <a:p>
                      <a:r>
                        <a:rPr lang="en-US" sz="3200" dirty="0"/>
                        <a:t>Class</a:t>
                      </a:r>
                    </a:p>
                  </a:txBody>
                  <a:tcPr marL="164467" marR="164467" marT="82233" marB="82233"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Representative Samples</a:t>
                      </a:r>
                    </a:p>
                  </a:txBody>
                  <a:tcPr marL="164467" marR="164467" marT="82233" marB="82233"/>
                </a:tc>
                <a:extLst>
                  <a:ext uri="{0D108BD9-81ED-4DB2-BD59-A6C34878D82A}">
                    <a16:rowId xmlns:a16="http://schemas.microsoft.com/office/drawing/2014/main" val="1653640498"/>
                  </a:ext>
                </a:extLst>
              </a:tr>
              <a:tr h="723655">
                <a:tc>
                  <a:txBody>
                    <a:bodyPr/>
                    <a:lstStyle/>
                    <a:p>
                      <a:r>
                        <a:rPr lang="en-US" sz="3200"/>
                        <a:t>Class 1</a:t>
                      </a:r>
                    </a:p>
                  </a:txBody>
                  <a:tcPr marL="164467" marR="164467" marT="82233" marB="82233"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#1 #2 #3 #11</a:t>
                      </a:r>
                    </a:p>
                  </a:txBody>
                  <a:tcPr marL="164467" marR="164467" marT="82233" marB="82233"/>
                </a:tc>
                <a:extLst>
                  <a:ext uri="{0D108BD9-81ED-4DB2-BD59-A6C34878D82A}">
                    <a16:rowId xmlns:a16="http://schemas.microsoft.com/office/drawing/2014/main" val="1204928108"/>
                  </a:ext>
                </a:extLst>
              </a:tr>
              <a:tr h="723655">
                <a:tc>
                  <a:txBody>
                    <a:bodyPr/>
                    <a:lstStyle/>
                    <a:p>
                      <a:r>
                        <a:rPr lang="en-US" sz="3200"/>
                        <a:t>Class 2</a:t>
                      </a:r>
                    </a:p>
                  </a:txBody>
                  <a:tcPr marL="164467" marR="164467" marT="82233" marB="82233"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#8 #16</a:t>
                      </a:r>
                    </a:p>
                  </a:txBody>
                  <a:tcPr marL="164467" marR="164467" marT="82233" marB="82233"/>
                </a:tc>
                <a:extLst>
                  <a:ext uri="{0D108BD9-81ED-4DB2-BD59-A6C34878D82A}">
                    <a16:rowId xmlns:a16="http://schemas.microsoft.com/office/drawing/2014/main" val="1168297316"/>
                  </a:ext>
                </a:extLst>
              </a:tr>
              <a:tr h="723655">
                <a:tc>
                  <a:txBody>
                    <a:bodyPr/>
                    <a:lstStyle/>
                    <a:p>
                      <a:r>
                        <a:rPr lang="en-US" sz="3200"/>
                        <a:t>Class 3</a:t>
                      </a:r>
                    </a:p>
                  </a:txBody>
                  <a:tcPr marL="164467" marR="164467" marT="82233" marB="82233"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#4 #5 #17</a:t>
                      </a:r>
                    </a:p>
                  </a:txBody>
                  <a:tcPr marL="164467" marR="164467" marT="82233" marB="82233"/>
                </a:tc>
                <a:extLst>
                  <a:ext uri="{0D108BD9-81ED-4DB2-BD59-A6C34878D82A}">
                    <a16:rowId xmlns:a16="http://schemas.microsoft.com/office/drawing/2014/main" val="682108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391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B5D203-6F4A-4A4A-91CA-5F4342774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33638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4264D-D5F9-4E6B-9712-2EC28B810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33638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ACB70A-6776-4153-9ED6-FF6BCCDC9F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34330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B3E697-7D00-4935-BCF6-4EEF1F4141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3" b="34330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07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9D0F0A-281B-431D-97A4-F69A9676D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1" r="23875" b="2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EEBB6-D38A-4951-9EEF-E5ABD276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" r="23875" b="2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4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B2178E-A653-422B-A7ED-5EC674C54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33638"/>
          <a:stretch/>
        </p:blipFill>
        <p:spPr>
          <a:xfrm>
            <a:off x="321730" y="321732"/>
            <a:ext cx="5728548" cy="3079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427913-A045-4173-88FD-B3E81FD2F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34330"/>
          <a:stretch/>
        </p:blipFill>
        <p:spPr>
          <a:xfrm>
            <a:off x="321730" y="3489158"/>
            <a:ext cx="5728548" cy="3047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61788B-C195-49B3-845B-BA3F0FF8E4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0" r="23875" b="2"/>
          <a:stretch/>
        </p:blipFill>
        <p:spPr>
          <a:xfrm>
            <a:off x="6141723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40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824826-A474-4EBD-B40B-10BB4D1B2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 the future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6FDFA2-8930-421D-8D23-93DA1D2433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48131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3719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1AC1B-A3B8-425E-9A00-A02135395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A6656-0AD7-4C5E-9560-30C421C1D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H. Wickham. ggplot2: Elegant Graphics for Data Analysis. Springer-Verlag New York, 2016.</a:t>
            </a:r>
          </a:p>
          <a:p>
            <a:r>
              <a:rPr lang="en-US" sz="2000" dirty="0" err="1"/>
              <a:t>Yihui</a:t>
            </a:r>
            <a:r>
              <a:rPr lang="en-US" sz="2000" dirty="0"/>
              <a:t> </a:t>
            </a:r>
            <a:r>
              <a:rPr lang="en-US" sz="2000" dirty="0" err="1"/>
              <a:t>Xie</a:t>
            </a:r>
            <a:r>
              <a:rPr lang="en-US" sz="2000" dirty="0"/>
              <a:t> (2019). </a:t>
            </a:r>
            <a:r>
              <a:rPr lang="en-US" sz="2000" dirty="0" err="1"/>
              <a:t>knitr</a:t>
            </a:r>
            <a:r>
              <a:rPr lang="en-US" sz="2000" dirty="0"/>
              <a:t>: A General-Purpose Package for Dynamic Report Generation in R. R package version 1.22.</a:t>
            </a:r>
          </a:p>
          <a:p>
            <a:r>
              <a:rPr lang="en-US" sz="2000" dirty="0"/>
              <a:t>LAPD Dataset for Lung Particle Deposition,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https://nebraska.ecn.uiowa.edu:447/v3/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0914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394BA-A9CC-4AE0-9785-6C1AF1098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1B45-7E48-4772-955F-76784E962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Masoud </a:t>
            </a:r>
            <a:r>
              <a:rPr lang="en-US" sz="2400" dirty="0" err="1"/>
              <a:t>Jalali</a:t>
            </a:r>
            <a:endParaRPr lang="en-US" sz="2400" dirty="0"/>
          </a:p>
          <a:p>
            <a:r>
              <a:rPr lang="en-US" sz="2400" dirty="0"/>
              <a:t>Theo Jan</a:t>
            </a:r>
          </a:p>
          <a:p>
            <a:r>
              <a:rPr lang="en-US" sz="2400" dirty="0"/>
              <a:t>Chantal </a:t>
            </a:r>
            <a:r>
              <a:rPr lang="en-US" sz="2400" dirty="0" err="1"/>
              <a:t>Darquenne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8BC65E1F-B8DF-4670-BC0C-9F8EB3060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53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8_LobesDeposition">
            <a:extLst>
              <a:ext uri="{FF2B5EF4-FFF2-40B4-BE49-F238E27FC236}">
                <a16:creationId xmlns:a16="http://schemas.microsoft.com/office/drawing/2014/main" id="{FE9A7955-9AD4-4D1E-BD87-BB5AD00C8B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81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9_LobesDeposition">
            <a:extLst>
              <a:ext uri="{FF2B5EF4-FFF2-40B4-BE49-F238E27FC236}">
                <a16:creationId xmlns:a16="http://schemas.microsoft.com/office/drawing/2014/main" id="{3D10E5DE-8EDC-47C5-A636-A0E0BE327F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4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0_LobesDeposition">
            <a:extLst>
              <a:ext uri="{FF2B5EF4-FFF2-40B4-BE49-F238E27FC236}">
                <a16:creationId xmlns:a16="http://schemas.microsoft.com/office/drawing/2014/main" id="{8AD50357-B452-425D-950B-356D3E4326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84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1_LobesDeposition">
            <a:extLst>
              <a:ext uri="{FF2B5EF4-FFF2-40B4-BE49-F238E27FC236}">
                <a16:creationId xmlns:a16="http://schemas.microsoft.com/office/drawing/2014/main" id="{691A03AA-A4EE-47CE-9143-7D9F8C0FEF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39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2_LobesDeposition">
            <a:extLst>
              <a:ext uri="{FF2B5EF4-FFF2-40B4-BE49-F238E27FC236}">
                <a16:creationId xmlns:a16="http://schemas.microsoft.com/office/drawing/2014/main" id="{02EC88CA-C557-4E26-9647-5380441764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63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3_LobesDeposition">
            <a:extLst>
              <a:ext uri="{FF2B5EF4-FFF2-40B4-BE49-F238E27FC236}">
                <a16:creationId xmlns:a16="http://schemas.microsoft.com/office/drawing/2014/main" id="{6E8A6771-546F-44C3-ACF9-0B5012F0BB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89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4_LobesDeposition">
            <a:extLst>
              <a:ext uri="{FF2B5EF4-FFF2-40B4-BE49-F238E27FC236}">
                <a16:creationId xmlns:a16="http://schemas.microsoft.com/office/drawing/2014/main" id="{80A12731-CB6E-4156-B74E-FF578CC93D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71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5_LobesDeposition">
            <a:extLst>
              <a:ext uri="{FF2B5EF4-FFF2-40B4-BE49-F238E27FC236}">
                <a16:creationId xmlns:a16="http://schemas.microsoft.com/office/drawing/2014/main" id="{47F45C2F-A366-4B58-BB48-E9894CBCF1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10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54E9-26E5-45E6-AF07-EED2D4662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Data Representation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4F66BE-259C-4947-B93A-CB1B8AE1A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57400"/>
                <a:ext cx="10515600" cy="387176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Ratio plot of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Particle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Count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Volume</m:t>
                        </m:r>
                      </m:den>
                    </m:f>
                    <m:r>
                      <a:rPr lang="en-US" sz="2400" b="0" i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400" dirty="0"/>
                  <a:t>Vs.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Partition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Volume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Volume</m:t>
                        </m:r>
                      </m:den>
                    </m:f>
                  </m:oMath>
                </a14:m>
                <a:endParaRPr lang="en-US" sz="2400" dirty="0">
                  <a:latin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Bar plot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/>
                          <m:t>Particle</m:t>
                        </m:r>
                        <m:r>
                          <m:rPr>
                            <m:nor/>
                          </m:rPr>
                          <a:rPr lang="en-US" sz="2400"/>
                          <m:t> </m:t>
                        </m:r>
                        <m:r>
                          <m:rPr>
                            <m:nor/>
                          </m:rPr>
                          <a:rPr lang="en-US" sz="2400"/>
                          <m:t>Count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/>
                          <m:t>Total</m:t>
                        </m:r>
                        <m:r>
                          <m:rPr>
                            <m:nor/>
                          </m:rPr>
                          <a:rPr lang="en-US" sz="2400"/>
                          <m:t> </m:t>
                        </m:r>
                        <m:r>
                          <m:rPr>
                            <m:nor/>
                          </m:rPr>
                          <a:rPr lang="en-US" sz="2400"/>
                          <m:t>Volume</m:t>
                        </m:r>
                      </m:den>
                    </m:f>
                    <m:r>
                      <a:rPr lang="en-US" sz="240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and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Partition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Volume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Volume</m:t>
                        </m:r>
                      </m:den>
                    </m:f>
                  </m:oMath>
                </a14:m>
                <a:endParaRPr lang="en-US" sz="2400" dirty="0">
                  <a:latin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MD file and sample profile comparative analysis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4F66BE-259C-4947-B93A-CB1B8AE1A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57400"/>
                <a:ext cx="10515600" cy="3871762"/>
              </a:xfrm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751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6_LobesDeposition">
            <a:extLst>
              <a:ext uri="{FF2B5EF4-FFF2-40B4-BE49-F238E27FC236}">
                <a16:creationId xmlns:a16="http://schemas.microsoft.com/office/drawing/2014/main" id="{4053C401-29E5-4BC7-9565-CED95427ED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78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7_LobesDeposition">
            <a:extLst>
              <a:ext uri="{FF2B5EF4-FFF2-40B4-BE49-F238E27FC236}">
                <a16:creationId xmlns:a16="http://schemas.microsoft.com/office/drawing/2014/main" id="{450BDD8A-DF89-4EEC-8133-B36F877044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5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8_LobesDeposition">
            <a:extLst>
              <a:ext uri="{FF2B5EF4-FFF2-40B4-BE49-F238E27FC236}">
                <a16:creationId xmlns:a16="http://schemas.microsoft.com/office/drawing/2014/main" id="{6437556D-072F-43E8-B96D-3EA53209A4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68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9C46B-9B89-458E-B145-D327EA13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Sub lobe Level</a:t>
            </a:r>
          </a:p>
        </p:txBody>
      </p:sp>
    </p:spTree>
    <p:extLst>
      <p:ext uri="{BB962C8B-B14F-4D97-AF65-F5344CB8AC3E}">
        <p14:creationId xmlns:p14="http://schemas.microsoft.com/office/powerpoint/2010/main" val="2951354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1_SublobesDeposition">
            <a:extLst>
              <a:ext uri="{FF2B5EF4-FFF2-40B4-BE49-F238E27FC236}">
                <a16:creationId xmlns:a16="http://schemas.microsoft.com/office/drawing/2014/main" id="{8618F035-ECD7-4D03-BA98-DD20438389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77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2_SublobesDeposition">
            <a:extLst>
              <a:ext uri="{FF2B5EF4-FFF2-40B4-BE49-F238E27FC236}">
                <a16:creationId xmlns:a16="http://schemas.microsoft.com/office/drawing/2014/main" id="{02E7FBBC-B596-41FB-A38B-EFB77C96EA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17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3_SublobesDeposition">
            <a:extLst>
              <a:ext uri="{FF2B5EF4-FFF2-40B4-BE49-F238E27FC236}">
                <a16:creationId xmlns:a16="http://schemas.microsoft.com/office/drawing/2014/main" id="{46404B28-8B4B-4FF0-BC58-3328DA3543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17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4_SublobesDeposition">
            <a:extLst>
              <a:ext uri="{FF2B5EF4-FFF2-40B4-BE49-F238E27FC236}">
                <a16:creationId xmlns:a16="http://schemas.microsoft.com/office/drawing/2014/main" id="{6C6E8EE9-EA7B-4D74-A7E4-5542BAB2A8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21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5_SublobesDeposition">
            <a:extLst>
              <a:ext uri="{FF2B5EF4-FFF2-40B4-BE49-F238E27FC236}">
                <a16:creationId xmlns:a16="http://schemas.microsoft.com/office/drawing/2014/main" id="{66890DB4-94AF-4165-9D50-B634BDE7F3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80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6_SublobesDeposition">
            <a:extLst>
              <a:ext uri="{FF2B5EF4-FFF2-40B4-BE49-F238E27FC236}">
                <a16:creationId xmlns:a16="http://schemas.microsoft.com/office/drawing/2014/main" id="{CB620BE8-B8BA-44EA-B17F-23CE738912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40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close up of a map&#10;&#10;Description automatically generated">
            <a:extLst>
              <a:ext uri="{FF2B5EF4-FFF2-40B4-BE49-F238E27FC236}">
                <a16:creationId xmlns:a16="http://schemas.microsoft.com/office/drawing/2014/main" id="{C677FFD0-92D4-4096-81E4-A39A3A621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551" y="976813"/>
            <a:ext cx="2648371" cy="264837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54E9-26E5-45E6-AF07-EED2D4662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Ratio Plot</a:t>
            </a:r>
          </a:p>
        </p:txBody>
      </p:sp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B50769E2-7E01-42A5-A461-C25E5A319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1" y="976813"/>
            <a:ext cx="2659472" cy="2659472"/>
          </a:xfrm>
          <a:prstGeom prst="rect">
            <a:avLst/>
          </a:prstGeom>
        </p:spPr>
      </p:pic>
      <p:pic>
        <p:nvPicPr>
          <p:cNvPr id="15" name="Content Placeholder 14" descr="A close up of a map&#10;&#10;Description automatically generated">
            <a:extLst>
              <a:ext uri="{FF2B5EF4-FFF2-40B4-BE49-F238E27FC236}">
                <a16:creationId xmlns:a16="http://schemas.microsoft.com/office/drawing/2014/main" id="{E6C9320C-C917-43DB-AFFD-42945937D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59" y="989608"/>
            <a:ext cx="2646677" cy="2646677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close up of a map&#10;&#10;Description automatically generated">
            <a:extLst>
              <a:ext uri="{FF2B5EF4-FFF2-40B4-BE49-F238E27FC236}">
                <a16:creationId xmlns:a16="http://schemas.microsoft.com/office/drawing/2014/main" id="{C9B4858E-2566-4637-8B98-B1F58B2F6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269" y="1004677"/>
            <a:ext cx="2648372" cy="2648372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001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7_SublobesDeposition">
            <a:extLst>
              <a:ext uri="{FF2B5EF4-FFF2-40B4-BE49-F238E27FC236}">
                <a16:creationId xmlns:a16="http://schemas.microsoft.com/office/drawing/2014/main" id="{AE1803B7-3273-4A1F-8130-2FDA6A2D38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35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8_SublobesDeposition">
            <a:extLst>
              <a:ext uri="{FF2B5EF4-FFF2-40B4-BE49-F238E27FC236}">
                <a16:creationId xmlns:a16="http://schemas.microsoft.com/office/drawing/2014/main" id="{C859A19D-6FAD-42FB-ACFD-95229E95DF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02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9_SublobesDeposition">
            <a:extLst>
              <a:ext uri="{FF2B5EF4-FFF2-40B4-BE49-F238E27FC236}">
                <a16:creationId xmlns:a16="http://schemas.microsoft.com/office/drawing/2014/main" id="{05AD6867-B23B-48BC-8A39-40EC709216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69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0_SublobesDeposition">
            <a:extLst>
              <a:ext uri="{FF2B5EF4-FFF2-40B4-BE49-F238E27FC236}">
                <a16:creationId xmlns:a16="http://schemas.microsoft.com/office/drawing/2014/main" id="{9E1B9A0E-1A39-4DCB-90E4-BF42FCE023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17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1_SublobesDeposition">
            <a:extLst>
              <a:ext uri="{FF2B5EF4-FFF2-40B4-BE49-F238E27FC236}">
                <a16:creationId xmlns:a16="http://schemas.microsoft.com/office/drawing/2014/main" id="{BE038EE1-2B2E-49A6-BDC4-0E294C72FB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0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2_SublobesDeposition">
            <a:extLst>
              <a:ext uri="{FF2B5EF4-FFF2-40B4-BE49-F238E27FC236}">
                <a16:creationId xmlns:a16="http://schemas.microsoft.com/office/drawing/2014/main" id="{72A03E6D-B542-4A9A-AAD6-B7D3016EFA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7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3_SublobesDeposition">
            <a:extLst>
              <a:ext uri="{FF2B5EF4-FFF2-40B4-BE49-F238E27FC236}">
                <a16:creationId xmlns:a16="http://schemas.microsoft.com/office/drawing/2014/main" id="{9036E115-B9A9-4622-A575-240413A1DC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56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4_SublobesDeposition">
            <a:extLst>
              <a:ext uri="{FF2B5EF4-FFF2-40B4-BE49-F238E27FC236}">
                <a16:creationId xmlns:a16="http://schemas.microsoft.com/office/drawing/2014/main" id="{4F6F44AD-FEB7-4AD8-AE7B-06E1E316EB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3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5_SublobesDeposition">
            <a:extLst>
              <a:ext uri="{FF2B5EF4-FFF2-40B4-BE49-F238E27FC236}">
                <a16:creationId xmlns:a16="http://schemas.microsoft.com/office/drawing/2014/main" id="{1A46471E-F65A-48BB-9B84-A1D2E3AA22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03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6_SublobesDeposition">
            <a:extLst>
              <a:ext uri="{FF2B5EF4-FFF2-40B4-BE49-F238E27FC236}">
                <a16:creationId xmlns:a16="http://schemas.microsoft.com/office/drawing/2014/main" id="{AF6E95F5-3265-49F2-BAE2-6CEC54E0C9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81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3A2DC3-5665-461F-AEAF-7F31A7BB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Lobe Level</a:t>
            </a:r>
          </a:p>
        </p:txBody>
      </p:sp>
    </p:spTree>
    <p:extLst>
      <p:ext uri="{BB962C8B-B14F-4D97-AF65-F5344CB8AC3E}">
        <p14:creationId xmlns:p14="http://schemas.microsoft.com/office/powerpoint/2010/main" val="407966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7_SublobesDeposition">
            <a:extLst>
              <a:ext uri="{FF2B5EF4-FFF2-40B4-BE49-F238E27FC236}">
                <a16:creationId xmlns:a16="http://schemas.microsoft.com/office/drawing/2014/main" id="{FDD82700-33B4-4DE1-9070-2432BB8FB9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16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8_SublobesDeposition">
            <a:extLst>
              <a:ext uri="{FF2B5EF4-FFF2-40B4-BE49-F238E27FC236}">
                <a16:creationId xmlns:a16="http://schemas.microsoft.com/office/drawing/2014/main" id="{62E74385-EDD9-4FD7-B7F7-6F966BE9B4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02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E883A-BA09-4D86-951F-52B192265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Near Acini Level</a:t>
            </a:r>
          </a:p>
        </p:txBody>
      </p:sp>
    </p:spTree>
    <p:extLst>
      <p:ext uri="{BB962C8B-B14F-4D97-AF65-F5344CB8AC3E}">
        <p14:creationId xmlns:p14="http://schemas.microsoft.com/office/powerpoint/2010/main" val="632873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1_NearAciniDeposition">
            <a:extLst>
              <a:ext uri="{FF2B5EF4-FFF2-40B4-BE49-F238E27FC236}">
                <a16:creationId xmlns:a16="http://schemas.microsoft.com/office/drawing/2014/main" id="{AD016778-6C76-4D79-BEC8-3E3EE1580B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08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2_NearAciniDeposition">
            <a:extLst>
              <a:ext uri="{FF2B5EF4-FFF2-40B4-BE49-F238E27FC236}">
                <a16:creationId xmlns:a16="http://schemas.microsoft.com/office/drawing/2014/main" id="{7A6D05FF-D88A-45DB-BD58-07DD36D662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8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3_NearAciniDeposition">
            <a:extLst>
              <a:ext uri="{FF2B5EF4-FFF2-40B4-BE49-F238E27FC236}">
                <a16:creationId xmlns:a16="http://schemas.microsoft.com/office/drawing/2014/main" id="{BC41720E-6133-4FF2-81DC-60188A47FB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14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4_NearAciniDeposition">
            <a:extLst>
              <a:ext uri="{FF2B5EF4-FFF2-40B4-BE49-F238E27FC236}">
                <a16:creationId xmlns:a16="http://schemas.microsoft.com/office/drawing/2014/main" id="{96124003-1C00-49E6-9DC5-A14A304B29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45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5_NearAciniDeposition">
            <a:extLst>
              <a:ext uri="{FF2B5EF4-FFF2-40B4-BE49-F238E27FC236}">
                <a16:creationId xmlns:a16="http://schemas.microsoft.com/office/drawing/2014/main" id="{204F6E8E-DDE1-4D96-BC29-0AC48BB3D4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21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6_NearAciniDeposition">
            <a:extLst>
              <a:ext uri="{FF2B5EF4-FFF2-40B4-BE49-F238E27FC236}">
                <a16:creationId xmlns:a16="http://schemas.microsoft.com/office/drawing/2014/main" id="{B26FE4BC-E7C0-409F-9E6D-22ED777B41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69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7_NearAciniDeposition">
            <a:extLst>
              <a:ext uri="{FF2B5EF4-FFF2-40B4-BE49-F238E27FC236}">
                <a16:creationId xmlns:a16="http://schemas.microsoft.com/office/drawing/2014/main" id="{7F3393DB-7D9A-45E9-80E7-4F3F358686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30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1_LobesDeposition">
            <a:extLst>
              <a:ext uri="{FF2B5EF4-FFF2-40B4-BE49-F238E27FC236}">
                <a16:creationId xmlns:a16="http://schemas.microsoft.com/office/drawing/2014/main" id="{4AD0D3A0-BADA-4A18-88A7-684E9B1178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00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8_NearAciniDeposition">
            <a:extLst>
              <a:ext uri="{FF2B5EF4-FFF2-40B4-BE49-F238E27FC236}">
                <a16:creationId xmlns:a16="http://schemas.microsoft.com/office/drawing/2014/main" id="{D4FEB2DD-1137-460A-ABA6-F42A64C9B8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27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9_NearAciniDeposition">
            <a:extLst>
              <a:ext uri="{FF2B5EF4-FFF2-40B4-BE49-F238E27FC236}">
                <a16:creationId xmlns:a16="http://schemas.microsoft.com/office/drawing/2014/main" id="{45A3F971-5275-478B-82DB-7C63D3443D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73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0_NearAciniDeposition">
            <a:extLst>
              <a:ext uri="{FF2B5EF4-FFF2-40B4-BE49-F238E27FC236}">
                <a16:creationId xmlns:a16="http://schemas.microsoft.com/office/drawing/2014/main" id="{80C5CF66-8877-42F2-A2BB-861BEA070D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55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1_NearAciniDeposition">
            <a:extLst>
              <a:ext uri="{FF2B5EF4-FFF2-40B4-BE49-F238E27FC236}">
                <a16:creationId xmlns:a16="http://schemas.microsoft.com/office/drawing/2014/main" id="{D7FF8ECE-3888-4E97-AB86-40624AA2B7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44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2_NearAciniDeposition">
            <a:extLst>
              <a:ext uri="{FF2B5EF4-FFF2-40B4-BE49-F238E27FC236}">
                <a16:creationId xmlns:a16="http://schemas.microsoft.com/office/drawing/2014/main" id="{64BBF297-31F8-4C4E-B169-24B603F2D6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83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3_NearAciniDeposition">
            <a:extLst>
              <a:ext uri="{FF2B5EF4-FFF2-40B4-BE49-F238E27FC236}">
                <a16:creationId xmlns:a16="http://schemas.microsoft.com/office/drawing/2014/main" id="{AB785BF6-F690-42E4-8787-D01F95545A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84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4_NearAciniDeposition">
            <a:extLst>
              <a:ext uri="{FF2B5EF4-FFF2-40B4-BE49-F238E27FC236}">
                <a16:creationId xmlns:a16="http://schemas.microsoft.com/office/drawing/2014/main" id="{33BC3BD5-8FC3-428D-9B32-EFA4C1D64D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35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5_NearAciniDeposition">
            <a:extLst>
              <a:ext uri="{FF2B5EF4-FFF2-40B4-BE49-F238E27FC236}">
                <a16:creationId xmlns:a16="http://schemas.microsoft.com/office/drawing/2014/main" id="{2F13A23B-6F95-4561-8E39-A0EAD068D0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29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6_NearAciniDeposition">
            <a:extLst>
              <a:ext uri="{FF2B5EF4-FFF2-40B4-BE49-F238E27FC236}">
                <a16:creationId xmlns:a16="http://schemas.microsoft.com/office/drawing/2014/main" id="{593FDC98-371C-47E2-BBA1-C8C85C8B4D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37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7_NearAciniDeposition">
            <a:extLst>
              <a:ext uri="{FF2B5EF4-FFF2-40B4-BE49-F238E27FC236}">
                <a16:creationId xmlns:a16="http://schemas.microsoft.com/office/drawing/2014/main" id="{EAF5CAC9-CAAB-4230-A739-FB53393892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79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2_LobesDeposition">
            <a:extLst>
              <a:ext uri="{FF2B5EF4-FFF2-40B4-BE49-F238E27FC236}">
                <a16:creationId xmlns:a16="http://schemas.microsoft.com/office/drawing/2014/main" id="{051F321E-6ADF-4948-BBEE-AB74DFBBD9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30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8_NearAciniDeposition">
            <a:extLst>
              <a:ext uri="{FF2B5EF4-FFF2-40B4-BE49-F238E27FC236}">
                <a16:creationId xmlns:a16="http://schemas.microsoft.com/office/drawing/2014/main" id="{0E993D47-08D3-4D23-8840-0BA5A8587F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48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07B1186-7CA9-4273-8991-24949CA77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940138"/>
              </p:ext>
            </p:extLst>
          </p:nvPr>
        </p:nvGraphicFramePr>
        <p:xfrm>
          <a:off x="643467" y="2875247"/>
          <a:ext cx="10905071" cy="1107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685">
                  <a:extLst>
                    <a:ext uri="{9D8B030D-6E8A-4147-A177-3AD203B41FA5}">
                      <a16:colId xmlns:a16="http://schemas.microsoft.com/office/drawing/2014/main" val="673960294"/>
                    </a:ext>
                  </a:extLst>
                </a:gridCol>
                <a:gridCol w="1225847">
                  <a:extLst>
                    <a:ext uri="{9D8B030D-6E8A-4147-A177-3AD203B41FA5}">
                      <a16:colId xmlns:a16="http://schemas.microsoft.com/office/drawing/2014/main" val="2757243972"/>
                    </a:ext>
                  </a:extLst>
                </a:gridCol>
                <a:gridCol w="1225847">
                  <a:extLst>
                    <a:ext uri="{9D8B030D-6E8A-4147-A177-3AD203B41FA5}">
                      <a16:colId xmlns:a16="http://schemas.microsoft.com/office/drawing/2014/main" val="4221543669"/>
                    </a:ext>
                  </a:extLst>
                </a:gridCol>
                <a:gridCol w="1255282">
                  <a:extLst>
                    <a:ext uri="{9D8B030D-6E8A-4147-A177-3AD203B41FA5}">
                      <a16:colId xmlns:a16="http://schemas.microsoft.com/office/drawing/2014/main" val="4216700175"/>
                    </a:ext>
                  </a:extLst>
                </a:gridCol>
                <a:gridCol w="1255282">
                  <a:extLst>
                    <a:ext uri="{9D8B030D-6E8A-4147-A177-3AD203B41FA5}">
                      <a16:colId xmlns:a16="http://schemas.microsoft.com/office/drawing/2014/main" val="1472985429"/>
                    </a:ext>
                  </a:extLst>
                </a:gridCol>
                <a:gridCol w="1255282">
                  <a:extLst>
                    <a:ext uri="{9D8B030D-6E8A-4147-A177-3AD203B41FA5}">
                      <a16:colId xmlns:a16="http://schemas.microsoft.com/office/drawing/2014/main" val="2370504272"/>
                    </a:ext>
                  </a:extLst>
                </a:gridCol>
                <a:gridCol w="1255282">
                  <a:extLst>
                    <a:ext uri="{9D8B030D-6E8A-4147-A177-3AD203B41FA5}">
                      <a16:colId xmlns:a16="http://schemas.microsoft.com/office/drawing/2014/main" val="336913574"/>
                    </a:ext>
                  </a:extLst>
                </a:gridCol>
                <a:gridCol w="1255282">
                  <a:extLst>
                    <a:ext uri="{9D8B030D-6E8A-4147-A177-3AD203B41FA5}">
                      <a16:colId xmlns:a16="http://schemas.microsoft.com/office/drawing/2014/main" val="2109781471"/>
                    </a:ext>
                  </a:extLst>
                </a:gridCol>
                <a:gridCol w="1255282">
                  <a:extLst>
                    <a:ext uri="{9D8B030D-6E8A-4147-A177-3AD203B41FA5}">
                      <a16:colId xmlns:a16="http://schemas.microsoft.com/office/drawing/2014/main" val="1448138100"/>
                    </a:ext>
                  </a:extLst>
                </a:gridCol>
              </a:tblGrid>
              <a:tr h="36916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Lobe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Sublobe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NearAcini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018386"/>
                  </a:ext>
                </a:extLst>
              </a:tr>
              <a:tr h="369169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MEAN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SD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REL_SD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MEAN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SD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REL_SD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MEAN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SD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REL_SD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extLst>
                  <a:ext uri="{0D108BD9-81ED-4DB2-BD59-A6C34878D82A}">
                    <a16:rowId xmlns:a16="http://schemas.microsoft.com/office/drawing/2014/main" val="4273637707"/>
                  </a:ext>
                </a:extLst>
              </a:tr>
              <a:tr h="369169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0.2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2.73E-08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1.36E-07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0.014864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0.010853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0.730166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0.000936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0.006316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6.746918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extLst>
                  <a:ext uri="{0D108BD9-81ED-4DB2-BD59-A6C34878D82A}">
                    <a16:rowId xmlns:a16="http://schemas.microsoft.com/office/drawing/2014/main" val="3676457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295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56E28B09-CF06-46F7-A250-2DD888CBCE9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7933920"/>
                  </p:ext>
                </p:extLst>
              </p:nvPr>
            </p:nvGraphicFramePr>
            <p:xfrm>
              <a:off x="643467" y="643467"/>
              <a:ext cx="10905066" cy="557106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56E28B09-CF06-46F7-A250-2DD888CBCE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467" y="643467"/>
                <a:ext cx="10905066" cy="5571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115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2" name="Chart 1">
                <a:extLst>
                  <a:ext uri="{FF2B5EF4-FFF2-40B4-BE49-F238E27FC236}">
                    <a16:creationId xmlns:a16="http://schemas.microsoft.com/office/drawing/2014/main" id="{3A260730-0094-4502-8005-165029CA5F3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30771963"/>
                  </p:ext>
                </p:extLst>
              </p:nvPr>
            </p:nvGraphicFramePr>
            <p:xfrm>
              <a:off x="643467" y="643467"/>
              <a:ext cx="10905066" cy="557106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Chart 1">
                <a:extLst>
                  <a:ext uri="{FF2B5EF4-FFF2-40B4-BE49-F238E27FC236}">
                    <a16:creationId xmlns:a16="http://schemas.microsoft.com/office/drawing/2014/main" id="{3A260730-0094-4502-8005-165029CA5F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467" y="643467"/>
                <a:ext cx="10905066" cy="5571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6315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2" name="Chart 1">
                <a:extLst>
                  <a:ext uri="{FF2B5EF4-FFF2-40B4-BE49-F238E27FC236}">
                    <a16:creationId xmlns:a16="http://schemas.microsoft.com/office/drawing/2014/main" id="{BF116F00-3842-46DE-962D-ABAB6C054D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51227347"/>
                  </p:ext>
                </p:extLst>
              </p:nvPr>
            </p:nvGraphicFramePr>
            <p:xfrm>
              <a:off x="643467" y="643467"/>
              <a:ext cx="10905066" cy="557106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Chart 1">
                <a:extLst>
                  <a:ext uri="{FF2B5EF4-FFF2-40B4-BE49-F238E27FC236}">
                    <a16:creationId xmlns:a16="http://schemas.microsoft.com/office/drawing/2014/main" id="{BF116F00-3842-46DE-962D-ABAB6C054D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467" y="643467"/>
                <a:ext cx="10905066" cy="5571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0431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2" name="Chart 1">
                <a:extLst>
                  <a:ext uri="{FF2B5EF4-FFF2-40B4-BE49-F238E27FC236}">
                    <a16:creationId xmlns:a16="http://schemas.microsoft.com/office/drawing/2014/main" id="{2EA7AA85-8743-4B5F-8F7C-C69F7A7C555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5339148"/>
                  </p:ext>
                </p:extLst>
              </p:nvPr>
            </p:nvGraphicFramePr>
            <p:xfrm>
              <a:off x="643467" y="643467"/>
              <a:ext cx="10905066" cy="557106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Chart 1">
                <a:extLst>
                  <a:ext uri="{FF2B5EF4-FFF2-40B4-BE49-F238E27FC236}">
                    <a16:creationId xmlns:a16="http://schemas.microsoft.com/office/drawing/2014/main" id="{2EA7AA85-8743-4B5F-8F7C-C69F7A7C55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467" y="643467"/>
                <a:ext cx="10905066" cy="5571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1447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4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532FD-CEF9-4F97-A11A-DB9D69A14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rgbClr val="262626"/>
                </a:solidFill>
              </a:rPr>
              <a:t>Assumptions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9570E3-8ADF-4A72-AEB8-7E8CA219CC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49182" y="802638"/>
                <a:ext cx="5408696" cy="5252722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400" dirty="0"/>
                  <a:t>Note: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Particle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Count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Volume</m:t>
                        </m:r>
                      </m:den>
                    </m:f>
                  </m:oMath>
                </a14:m>
                <a:r>
                  <a:rPr lang="en-US" sz="2400" dirty="0"/>
                  <a:t> [=] mm^(-3), thus it is not dimensionless</a:t>
                </a:r>
              </a:p>
              <a:p>
                <a:r>
                  <a:rPr lang="en-US" sz="2400" dirty="0"/>
                  <a:t>There may exist a critical volume ratio for mice.</a:t>
                </a:r>
              </a:p>
              <a:p>
                <a:pPr lvl="1"/>
                <a:r>
                  <a:rPr lang="en-US" dirty="0"/>
                  <a:t>Partitions of lung that are above the ratio tend to aggregate more particles</a:t>
                </a:r>
              </a:p>
              <a:p>
                <a:pPr lvl="1"/>
                <a:r>
                  <a:rPr lang="en-US" dirty="0"/>
                  <a:t>Partitions of lung that are below the ratio tend to even hinder particles from depositing</a:t>
                </a: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9570E3-8ADF-4A72-AEB8-7E8CA219CC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49182" y="802638"/>
                <a:ext cx="5408696" cy="5252722"/>
              </a:xfrm>
              <a:blipFill>
                <a:blip r:embed="rId2"/>
                <a:stretch>
                  <a:fillRect l="-1464" r="-1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114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292ABB7-DA3E-4B24-8360-1E3AA706A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06" y="1460037"/>
            <a:ext cx="2648371" cy="172903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54E9-26E5-45E6-AF07-EED2D4662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Bar Plot</a:t>
            </a:r>
          </a:p>
        </p:txBody>
      </p:sp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3DD14FB-BFA7-4007-A24A-BE4CB12FB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143" y="1471254"/>
            <a:ext cx="2659472" cy="173627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6EBB3D4-7930-4E9E-A085-E26F9BE4B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16" y="1461143"/>
            <a:ext cx="2646677" cy="172792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D73B52-725D-4258-8063-B02E1B4FB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33" y="1460036"/>
            <a:ext cx="2648372" cy="172903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43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E883A-BA09-4D86-951F-52B192265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Lobe Level</a:t>
            </a:r>
          </a:p>
        </p:txBody>
      </p:sp>
    </p:spTree>
    <p:extLst>
      <p:ext uri="{BB962C8B-B14F-4D97-AF65-F5344CB8AC3E}">
        <p14:creationId xmlns:p14="http://schemas.microsoft.com/office/powerpoint/2010/main" val="1904976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1_LobesDeposition.csv">
            <a:extLst>
              <a:ext uri="{FF2B5EF4-FFF2-40B4-BE49-F238E27FC236}">
                <a16:creationId xmlns:a16="http://schemas.microsoft.com/office/drawing/2014/main" id="{3F87E49F-10D3-4BDD-8A99-D1486E6EE6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57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3_LobesDeposition">
            <a:extLst>
              <a:ext uri="{FF2B5EF4-FFF2-40B4-BE49-F238E27FC236}">
                <a16:creationId xmlns:a16="http://schemas.microsoft.com/office/drawing/2014/main" id="{CEE0FF6B-76C3-4658-AB9F-924145A0DE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48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2_LobesDeposition.csv">
            <a:extLst>
              <a:ext uri="{FF2B5EF4-FFF2-40B4-BE49-F238E27FC236}">
                <a16:creationId xmlns:a16="http://schemas.microsoft.com/office/drawing/2014/main" id="{F408972D-CF2B-4A9B-93D1-278EACF70B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45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3_LobesDeposition.csv">
            <a:extLst>
              <a:ext uri="{FF2B5EF4-FFF2-40B4-BE49-F238E27FC236}">
                <a16:creationId xmlns:a16="http://schemas.microsoft.com/office/drawing/2014/main" id="{07A1E0EF-4360-4215-9922-460D68F370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69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4_LobesDeposition.csv">
            <a:extLst>
              <a:ext uri="{FF2B5EF4-FFF2-40B4-BE49-F238E27FC236}">
                <a16:creationId xmlns:a16="http://schemas.microsoft.com/office/drawing/2014/main" id="{A455731A-BC5D-4DF2-A40D-8F7FCE8EC9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74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5_LobesDeposition.csv">
            <a:extLst>
              <a:ext uri="{FF2B5EF4-FFF2-40B4-BE49-F238E27FC236}">
                <a16:creationId xmlns:a16="http://schemas.microsoft.com/office/drawing/2014/main" id="{1550FC40-5A75-4DA3-9B30-C03865BDDF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03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6_LobesDeposition.csv">
            <a:extLst>
              <a:ext uri="{FF2B5EF4-FFF2-40B4-BE49-F238E27FC236}">
                <a16:creationId xmlns:a16="http://schemas.microsoft.com/office/drawing/2014/main" id="{5DD9F76E-E005-4F87-BA92-969CA23D59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29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7_LobesDeposition.csv">
            <a:extLst>
              <a:ext uri="{FF2B5EF4-FFF2-40B4-BE49-F238E27FC236}">
                <a16:creationId xmlns:a16="http://schemas.microsoft.com/office/drawing/2014/main" id="{53E1A5D7-C882-4AF4-A318-797BE69E25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84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8_LobesDeposition.csv">
            <a:extLst>
              <a:ext uri="{FF2B5EF4-FFF2-40B4-BE49-F238E27FC236}">
                <a16:creationId xmlns:a16="http://schemas.microsoft.com/office/drawing/2014/main" id="{C656E753-C79A-4195-9B37-AB1C2E0718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75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9_LobesDeposition.csv">
            <a:extLst>
              <a:ext uri="{FF2B5EF4-FFF2-40B4-BE49-F238E27FC236}">
                <a16:creationId xmlns:a16="http://schemas.microsoft.com/office/drawing/2014/main" id="{7D7FB96A-75E2-40C9-9E31-D97FE8122A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14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0_LobesDeposition.csv">
            <a:extLst>
              <a:ext uri="{FF2B5EF4-FFF2-40B4-BE49-F238E27FC236}">
                <a16:creationId xmlns:a16="http://schemas.microsoft.com/office/drawing/2014/main" id="{E2978D97-5A64-43C4-8DE1-373329424C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99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1_LobesDeposition.csv">
            <a:extLst>
              <a:ext uri="{FF2B5EF4-FFF2-40B4-BE49-F238E27FC236}">
                <a16:creationId xmlns:a16="http://schemas.microsoft.com/office/drawing/2014/main" id="{101211FB-454D-464D-8D64-A80E96EF45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34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4_LobesDeposition">
            <a:extLst>
              <a:ext uri="{FF2B5EF4-FFF2-40B4-BE49-F238E27FC236}">
                <a16:creationId xmlns:a16="http://schemas.microsoft.com/office/drawing/2014/main" id="{7CE28A13-9FCF-48C3-B94F-C3C9BDB19D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02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2_LobesDeposition.csv">
            <a:extLst>
              <a:ext uri="{FF2B5EF4-FFF2-40B4-BE49-F238E27FC236}">
                <a16:creationId xmlns:a16="http://schemas.microsoft.com/office/drawing/2014/main" id="{05BD20E0-10BC-4AFD-A0D8-8BEA6EC6D7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92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3_LobesDeposition.csv">
            <a:extLst>
              <a:ext uri="{FF2B5EF4-FFF2-40B4-BE49-F238E27FC236}">
                <a16:creationId xmlns:a16="http://schemas.microsoft.com/office/drawing/2014/main" id="{C6A99542-38DD-4AC6-80C9-7892882D80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04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4_LobesDeposition.csv">
            <a:extLst>
              <a:ext uri="{FF2B5EF4-FFF2-40B4-BE49-F238E27FC236}">
                <a16:creationId xmlns:a16="http://schemas.microsoft.com/office/drawing/2014/main" id="{EF54E6CB-18EB-423D-9FEE-14FEEF6148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13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5_LobesDeposition.csv">
            <a:extLst>
              <a:ext uri="{FF2B5EF4-FFF2-40B4-BE49-F238E27FC236}">
                <a16:creationId xmlns:a16="http://schemas.microsoft.com/office/drawing/2014/main" id="{2E17D8D1-97CF-4611-A157-FCD3AA9E7D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47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6_LobesDeposition.csv">
            <a:extLst>
              <a:ext uri="{FF2B5EF4-FFF2-40B4-BE49-F238E27FC236}">
                <a16:creationId xmlns:a16="http://schemas.microsoft.com/office/drawing/2014/main" id="{5343A9AA-30EC-4E97-9D3E-9FE08FE594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49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7_LobesDeposition.csv">
            <a:extLst>
              <a:ext uri="{FF2B5EF4-FFF2-40B4-BE49-F238E27FC236}">
                <a16:creationId xmlns:a16="http://schemas.microsoft.com/office/drawing/2014/main" id="{38C9FDCD-265E-41B4-92FA-A61C99DBE5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13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8_LobesDeposition.csv">
            <a:extLst>
              <a:ext uri="{FF2B5EF4-FFF2-40B4-BE49-F238E27FC236}">
                <a16:creationId xmlns:a16="http://schemas.microsoft.com/office/drawing/2014/main" id="{02B4DBF0-701A-4CAA-A3A5-5DBC9B304D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80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E883A-BA09-4D86-951F-52B192265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Sub Lobe Level</a:t>
            </a:r>
          </a:p>
        </p:txBody>
      </p:sp>
    </p:spTree>
    <p:extLst>
      <p:ext uri="{BB962C8B-B14F-4D97-AF65-F5344CB8AC3E}">
        <p14:creationId xmlns:p14="http://schemas.microsoft.com/office/powerpoint/2010/main" val="427151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1_SublobesDeposition.csv">
            <a:extLst>
              <a:ext uri="{FF2B5EF4-FFF2-40B4-BE49-F238E27FC236}">
                <a16:creationId xmlns:a16="http://schemas.microsoft.com/office/drawing/2014/main" id="{0EC33FDD-1791-4E15-8B66-5C093F6F9C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48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2_SublobesDeposition.csv">
            <a:extLst>
              <a:ext uri="{FF2B5EF4-FFF2-40B4-BE49-F238E27FC236}">
                <a16:creationId xmlns:a16="http://schemas.microsoft.com/office/drawing/2014/main" id="{17BA0D1D-B4D9-43C9-A848-41E2219EE2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91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5_LobesDeposition">
            <a:extLst>
              <a:ext uri="{FF2B5EF4-FFF2-40B4-BE49-F238E27FC236}">
                <a16:creationId xmlns:a16="http://schemas.microsoft.com/office/drawing/2014/main" id="{06A7B3F8-3D28-4A64-A0EE-A5859E1062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76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3_SublobesDeposition.csv">
            <a:extLst>
              <a:ext uri="{FF2B5EF4-FFF2-40B4-BE49-F238E27FC236}">
                <a16:creationId xmlns:a16="http://schemas.microsoft.com/office/drawing/2014/main" id="{AE27A307-B1DA-497C-8623-9778A1E20A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50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4_SublobesDeposition.csv">
            <a:extLst>
              <a:ext uri="{FF2B5EF4-FFF2-40B4-BE49-F238E27FC236}">
                <a16:creationId xmlns:a16="http://schemas.microsoft.com/office/drawing/2014/main" id="{E7957506-188C-41F7-BA90-CDB36613A1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1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5_SublobesDeposition.csv">
            <a:extLst>
              <a:ext uri="{FF2B5EF4-FFF2-40B4-BE49-F238E27FC236}">
                <a16:creationId xmlns:a16="http://schemas.microsoft.com/office/drawing/2014/main" id="{1ABB96D8-0357-4FB4-AADD-F36A256223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49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6_SublobesDeposition.csv">
            <a:extLst>
              <a:ext uri="{FF2B5EF4-FFF2-40B4-BE49-F238E27FC236}">
                <a16:creationId xmlns:a16="http://schemas.microsoft.com/office/drawing/2014/main" id="{E9FB9E6A-556A-49FB-ADAF-66237A1EB3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69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7_SublobesDeposition.csv">
            <a:extLst>
              <a:ext uri="{FF2B5EF4-FFF2-40B4-BE49-F238E27FC236}">
                <a16:creationId xmlns:a16="http://schemas.microsoft.com/office/drawing/2014/main" id="{0C23F28F-A911-471B-ADC9-45829114A3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55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8_SublobesDeposition.csv">
            <a:extLst>
              <a:ext uri="{FF2B5EF4-FFF2-40B4-BE49-F238E27FC236}">
                <a16:creationId xmlns:a16="http://schemas.microsoft.com/office/drawing/2014/main" id="{610E5AAE-8459-45B4-98EF-0DE206E109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04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9_SublobesDeposition.csv">
            <a:extLst>
              <a:ext uri="{FF2B5EF4-FFF2-40B4-BE49-F238E27FC236}">
                <a16:creationId xmlns:a16="http://schemas.microsoft.com/office/drawing/2014/main" id="{E8B555B0-3FB6-4654-8600-63BD8B63DF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24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0_SublobesDeposition.csv">
            <a:extLst>
              <a:ext uri="{FF2B5EF4-FFF2-40B4-BE49-F238E27FC236}">
                <a16:creationId xmlns:a16="http://schemas.microsoft.com/office/drawing/2014/main" id="{E9CB4009-1DE4-4BCE-9FB4-672C16C524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75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1_SublobesDeposition.csv">
            <a:extLst>
              <a:ext uri="{FF2B5EF4-FFF2-40B4-BE49-F238E27FC236}">
                <a16:creationId xmlns:a16="http://schemas.microsoft.com/office/drawing/2014/main" id="{6D9886A6-FBDF-4178-BA41-AB69D0473D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35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2_SublobesDeposition.csv">
            <a:extLst>
              <a:ext uri="{FF2B5EF4-FFF2-40B4-BE49-F238E27FC236}">
                <a16:creationId xmlns:a16="http://schemas.microsoft.com/office/drawing/2014/main" id="{57B3D5D7-4D65-477E-8A94-3D82DD3AD1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90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344</Words>
  <Application>Microsoft Office PowerPoint</Application>
  <PresentationFormat>Widescreen</PresentationFormat>
  <Paragraphs>78</Paragraphs>
  <Slides>118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3" baseType="lpstr">
      <vt:lpstr>Arial</vt:lpstr>
      <vt:lpstr>Calibri</vt:lpstr>
      <vt:lpstr>Calibri Light</vt:lpstr>
      <vt:lpstr>Cambria Math</vt:lpstr>
      <vt:lpstr>Office Theme</vt:lpstr>
      <vt:lpstr>Aerosol Particle Deposition Analysis Using LAPD Dataset </vt:lpstr>
      <vt:lpstr>Data Representation</vt:lpstr>
      <vt:lpstr>Ratio Plot</vt:lpstr>
      <vt:lpstr>Lobe Level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 lobe Level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Near Acini Level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Assumptions</vt:lpstr>
      <vt:lpstr>Bar Plot</vt:lpstr>
      <vt:lpstr>Lobe Level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 Lobe Level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One</vt:lpstr>
      <vt:lpstr>PowerPoint Presentation</vt:lpstr>
      <vt:lpstr>Class Two</vt:lpstr>
      <vt:lpstr>PowerPoint Presentation</vt:lpstr>
      <vt:lpstr>Class Three</vt:lpstr>
      <vt:lpstr>PowerPoint Presentation</vt:lpstr>
      <vt:lpstr>MD files and Sample Profile Analysis</vt:lpstr>
      <vt:lpstr>PowerPoint Presentation</vt:lpstr>
      <vt:lpstr>PowerPoint Presentation</vt:lpstr>
      <vt:lpstr>PowerPoint Presentation</vt:lpstr>
      <vt:lpstr>In the future</vt:lpstr>
      <vt:lpstr>Reference:</vt:lpstr>
      <vt:lpstr>Acknowledgement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Aerosol Particle Deposition Analysis</dc:title>
  <dc:creator>Wanjun Gu</dc:creator>
  <cp:lastModifiedBy>Wanjun Gu</cp:lastModifiedBy>
  <cp:revision>3</cp:revision>
  <dcterms:created xsi:type="dcterms:W3CDTF">2019-03-15T09:04:11Z</dcterms:created>
  <dcterms:modified xsi:type="dcterms:W3CDTF">2019-03-15T09:06:29Z</dcterms:modified>
</cp:coreProperties>
</file>